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6"/>
  </p:notesMasterIdLst>
  <p:sldIdLst>
    <p:sldId id="256" r:id="rId2"/>
    <p:sldId id="260" r:id="rId3"/>
    <p:sldId id="257" r:id="rId4"/>
    <p:sldId id="282" r:id="rId5"/>
    <p:sldId id="286" r:id="rId6"/>
    <p:sldId id="258" r:id="rId7"/>
    <p:sldId id="261" r:id="rId8"/>
    <p:sldId id="287" r:id="rId9"/>
    <p:sldId id="259" r:id="rId10"/>
    <p:sldId id="288" r:id="rId11"/>
    <p:sldId id="289" r:id="rId12"/>
    <p:sldId id="264" r:id="rId13"/>
    <p:sldId id="262" r:id="rId14"/>
    <p:sldId id="283" r:id="rId15"/>
    <p:sldId id="266" r:id="rId16"/>
    <p:sldId id="267" r:id="rId17"/>
    <p:sldId id="268" r:id="rId18"/>
    <p:sldId id="269" r:id="rId19"/>
    <p:sldId id="290" r:id="rId20"/>
    <p:sldId id="277" r:id="rId21"/>
    <p:sldId id="270" r:id="rId22"/>
    <p:sldId id="272" r:id="rId23"/>
    <p:sldId id="273" r:id="rId24"/>
    <p:sldId id="275" r:id="rId25"/>
    <p:sldId id="279" r:id="rId26"/>
    <p:sldId id="280" r:id="rId27"/>
    <p:sldId id="281" r:id="rId28"/>
    <p:sldId id="265" r:id="rId29"/>
    <p:sldId id="278" r:id="rId30"/>
    <p:sldId id="291" r:id="rId31"/>
    <p:sldId id="292" r:id="rId32"/>
    <p:sldId id="271" r:id="rId33"/>
    <p:sldId id="284" r:id="rId34"/>
    <p:sldId id="293"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70" d="100"/>
          <a:sy n="70" d="100"/>
        </p:scale>
        <p:origin x="-1152" y="-90"/>
      </p:cViewPr>
      <p:guideLst>
        <p:guide orient="horz" pos="2160"/>
        <p:guide pos="2880"/>
      </p:guideLst>
    </p:cSldViewPr>
  </p:slideViewPr>
  <p:outlineViewPr>
    <p:cViewPr>
      <p:scale>
        <a:sx n="33" d="100"/>
        <a:sy n="33" d="100"/>
      </p:scale>
      <p:origin x="0" y="2166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0C0D8-18C5-4BEF-962E-ED2D6A415B80}" type="datetimeFigureOut">
              <a:rPr lang="tr-TR" smtClean="0"/>
              <a:pPr/>
              <a:t>24.04.2023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85AF0-F633-4584-B84C-8C1E795A9BEC}" type="slidenum">
              <a:rPr lang="tr-TR" smtClean="0"/>
              <a:pPr/>
              <a:t>‹#›</a:t>
            </a:fld>
            <a:endParaRPr lang="tr-TR"/>
          </a:p>
        </p:txBody>
      </p:sp>
    </p:spTree>
    <p:extLst>
      <p:ext uri="{BB962C8B-B14F-4D97-AF65-F5344CB8AC3E}">
        <p14:creationId xmlns:p14="http://schemas.microsoft.com/office/powerpoint/2010/main" val="484897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AF285AF0-F633-4584-B84C-8C1E795A9BEC}" type="slidenum">
              <a:rPr lang="tr-TR" smtClean="0"/>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tr-TR" smtClean="0"/>
              <a:t>Asıl başlık stili için tıklatın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2853645-2CBA-4C8F-B937-D90864F916DD}" type="datetime1">
              <a:rPr lang="tr-TR" smtClean="0"/>
              <a:pPr/>
              <a:t>24.04.2023</a:t>
            </a:fld>
            <a:endParaRPr lang="tr-TR"/>
          </a:p>
        </p:txBody>
      </p:sp>
      <p:sp>
        <p:nvSpPr>
          <p:cNvPr id="5" name="Footer Placeholder 4"/>
          <p:cNvSpPr>
            <a:spLocks noGrp="1"/>
          </p:cNvSpPr>
          <p:nvPr>
            <p:ph type="ftr" sz="quarter" idx="11"/>
          </p:nvPr>
        </p:nvSpPr>
        <p:spPr/>
        <p:txBody>
          <a:bodyPr/>
          <a:lstStyle/>
          <a:p>
            <a:r>
              <a:rPr lang="tr-TR" smtClean="0"/>
              <a:t>N.ÜNLÜ</a:t>
            </a:r>
            <a:endParaRPr lang="tr-TR"/>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F302176B-0E47-46AC-8F43-DAB4B8A37D06}" type="slidenum">
              <a:rPr lang="tr-TR" smtClean="0"/>
              <a:pPr/>
              <a:t>‹#›</a:t>
            </a:fld>
            <a:endParaRPr lang="tr-TR"/>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06F88D8D-6559-4B86-A0F6-05B26E38E103}" type="datetime1">
              <a:rPr lang="tr-TR" smtClean="0"/>
              <a:pPr/>
              <a:t>24.04.2023</a:t>
            </a:fld>
            <a:endParaRPr lang="tr-TR"/>
          </a:p>
        </p:txBody>
      </p:sp>
      <p:sp>
        <p:nvSpPr>
          <p:cNvPr id="5" name="Footer Placeholder 4"/>
          <p:cNvSpPr>
            <a:spLocks noGrp="1"/>
          </p:cNvSpPr>
          <p:nvPr>
            <p:ph type="ftr" sz="quarter" idx="11"/>
          </p:nvPr>
        </p:nvSpPr>
        <p:spPr/>
        <p:txBody>
          <a:bodyPr/>
          <a:lstStyle/>
          <a:p>
            <a:r>
              <a:rPr lang="tr-TR" smtClean="0"/>
              <a:t>N.ÜNLÜ</a:t>
            </a:r>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0AB83282-0BE5-48DB-8F5A-73143C012001}" type="datetime1">
              <a:rPr lang="tr-TR" smtClean="0"/>
              <a:pPr/>
              <a:t>24.04.2023</a:t>
            </a:fld>
            <a:endParaRPr lang="tr-TR"/>
          </a:p>
        </p:txBody>
      </p:sp>
      <p:sp>
        <p:nvSpPr>
          <p:cNvPr id="5" name="Footer Placeholder 4"/>
          <p:cNvSpPr>
            <a:spLocks noGrp="1"/>
          </p:cNvSpPr>
          <p:nvPr>
            <p:ph type="ftr" sz="quarter" idx="11"/>
          </p:nvPr>
        </p:nvSpPr>
        <p:spPr/>
        <p:txBody>
          <a:bodyPr/>
          <a:lstStyle/>
          <a:p>
            <a:r>
              <a:rPr lang="tr-TR" smtClean="0"/>
              <a:t>N.ÜNLÜ</a:t>
            </a:r>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tr-TR" smtClean="0"/>
              <a:t>Asıl başlık stili için tıklatın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AF96095-26B6-41B5-804B-71D7ED444B3F}" type="datetime1">
              <a:rPr lang="tr-TR" smtClean="0"/>
              <a:pPr/>
              <a:t>24.04.2023</a:t>
            </a:fld>
            <a:endParaRPr lang="tr-TR"/>
          </a:p>
        </p:txBody>
      </p:sp>
      <p:sp>
        <p:nvSpPr>
          <p:cNvPr id="10" name="Slide Number Placeholder 9"/>
          <p:cNvSpPr>
            <a:spLocks noGrp="1"/>
          </p:cNvSpPr>
          <p:nvPr>
            <p:ph type="sldNum" sz="quarter" idx="11"/>
          </p:nvPr>
        </p:nvSpPr>
        <p:spPr/>
        <p:txBody>
          <a:bodyPr/>
          <a:lstStyle/>
          <a:p>
            <a:fld id="{F302176B-0E47-46AC-8F43-DAB4B8A37D06}" type="slidenum">
              <a:rPr lang="tr-TR" smtClean="0"/>
              <a:pPr/>
              <a:t>‹#›</a:t>
            </a:fld>
            <a:endParaRPr lang="tr-TR"/>
          </a:p>
        </p:txBody>
      </p:sp>
      <p:sp>
        <p:nvSpPr>
          <p:cNvPr id="12" name="Footer Placeholder 11"/>
          <p:cNvSpPr>
            <a:spLocks noGrp="1"/>
          </p:cNvSpPr>
          <p:nvPr>
            <p:ph type="ftr" sz="quarter" idx="12"/>
          </p:nvPr>
        </p:nvSpPr>
        <p:spPr/>
        <p:txBody>
          <a:bodyPr/>
          <a:lstStyle/>
          <a:p>
            <a:r>
              <a:rPr lang="tr-TR" smtClean="0"/>
              <a:t>N.ÜNLÜ</a:t>
            </a:r>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tr-TR" smtClean="0"/>
              <a:t>Asıl başlık stili için tıklatın</a:t>
            </a:r>
            <a:endParaRPr lang="en-US" dirty="0"/>
          </a:p>
        </p:txBody>
      </p:sp>
      <p:sp>
        <p:nvSpPr>
          <p:cNvPr id="19" name="Date Placeholder 18"/>
          <p:cNvSpPr>
            <a:spLocks noGrp="1"/>
          </p:cNvSpPr>
          <p:nvPr>
            <p:ph type="dt" sz="half" idx="10"/>
          </p:nvPr>
        </p:nvSpPr>
        <p:spPr/>
        <p:txBody>
          <a:bodyPr/>
          <a:lstStyle/>
          <a:p>
            <a:fld id="{0E0F81F1-B08C-4724-983A-FF9D03BB35C3}" type="datetime1">
              <a:rPr lang="tr-TR" smtClean="0"/>
              <a:pPr/>
              <a:t>24.04.2023</a:t>
            </a:fld>
            <a:endParaRPr lang="tr-TR"/>
          </a:p>
        </p:txBody>
      </p:sp>
      <p:sp>
        <p:nvSpPr>
          <p:cNvPr id="20" name="Slide Number Placeholder 19"/>
          <p:cNvSpPr>
            <a:spLocks noGrp="1"/>
          </p:cNvSpPr>
          <p:nvPr>
            <p:ph type="sldNum" sz="quarter" idx="11"/>
          </p:nvPr>
        </p:nvSpPr>
        <p:spPr/>
        <p:txBody>
          <a:bodyPr/>
          <a:lstStyle/>
          <a:p>
            <a:fld id="{F302176B-0E47-46AC-8F43-DAB4B8A37D06}" type="slidenum">
              <a:rPr lang="tr-TR" smtClean="0"/>
              <a:pPr/>
              <a:t>‹#›</a:t>
            </a:fld>
            <a:endParaRPr lang="tr-TR"/>
          </a:p>
        </p:txBody>
      </p:sp>
      <p:sp>
        <p:nvSpPr>
          <p:cNvPr id="21" name="Footer Placeholder 20"/>
          <p:cNvSpPr>
            <a:spLocks noGrp="1"/>
          </p:cNvSpPr>
          <p:nvPr>
            <p:ph type="ftr" sz="quarter" idx="12"/>
          </p:nvPr>
        </p:nvSpPr>
        <p:spPr/>
        <p:txBody>
          <a:bodyPr/>
          <a:lstStyle/>
          <a:p>
            <a:r>
              <a:rPr lang="tr-TR" smtClean="0"/>
              <a:t>N.ÜNLÜ</a:t>
            </a:r>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5" name="Date Placeholder 4"/>
          <p:cNvSpPr>
            <a:spLocks noGrp="1"/>
          </p:cNvSpPr>
          <p:nvPr>
            <p:ph type="dt" sz="half" idx="10"/>
          </p:nvPr>
        </p:nvSpPr>
        <p:spPr/>
        <p:txBody>
          <a:bodyPr/>
          <a:lstStyle/>
          <a:p>
            <a:fld id="{8DD6CD98-8E4D-499A-A0AD-D3CB9D6D13BA}" type="datetime1">
              <a:rPr lang="tr-TR" smtClean="0"/>
              <a:pPr/>
              <a:t>24.04.2023</a:t>
            </a:fld>
            <a:endParaRPr lang="tr-TR"/>
          </a:p>
        </p:txBody>
      </p:sp>
      <p:sp>
        <p:nvSpPr>
          <p:cNvPr id="6" name="Footer Placeholder 5"/>
          <p:cNvSpPr>
            <a:spLocks noGrp="1"/>
          </p:cNvSpPr>
          <p:nvPr>
            <p:ph type="ftr" sz="quarter" idx="11"/>
          </p:nvPr>
        </p:nvSpPr>
        <p:spPr/>
        <p:txBody>
          <a:bodyPr/>
          <a:lstStyle/>
          <a:p>
            <a:r>
              <a:rPr lang="tr-TR" smtClean="0"/>
              <a:t>N.ÜNLÜ</a:t>
            </a:r>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9" name="Content Placeholder 8"/>
          <p:cNvSpPr>
            <a:spLocks noGrp="1"/>
          </p:cNvSpPr>
          <p:nvPr>
            <p:ph sz="quarter" idx="13"/>
          </p:nvPr>
        </p:nvSpPr>
        <p:spPr>
          <a:xfrm>
            <a:off x="1216152" y="841248"/>
            <a:ext cx="3730752" cy="4389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520D6CE1-93BE-4F83-8DD2-5B1D15B56456}" type="datetime1">
              <a:rPr lang="tr-TR" smtClean="0"/>
              <a:pPr/>
              <a:t>24.04.2023</a:t>
            </a:fld>
            <a:endParaRPr lang="tr-TR"/>
          </a:p>
        </p:txBody>
      </p:sp>
      <p:sp>
        <p:nvSpPr>
          <p:cNvPr id="8" name="Footer Placeholder 7"/>
          <p:cNvSpPr>
            <a:spLocks noGrp="1"/>
          </p:cNvSpPr>
          <p:nvPr>
            <p:ph type="ftr" sz="quarter" idx="11"/>
          </p:nvPr>
        </p:nvSpPr>
        <p:spPr/>
        <p:txBody>
          <a:bodyPr/>
          <a:lstStyle/>
          <a:p>
            <a:r>
              <a:rPr lang="tr-TR" smtClean="0"/>
              <a:t>N.ÜNLÜ</a:t>
            </a:r>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
        <p:nvSpPr>
          <p:cNvPr id="11" name="Content Placeholder 10"/>
          <p:cNvSpPr>
            <a:spLocks noGrp="1"/>
          </p:cNvSpPr>
          <p:nvPr>
            <p:ph sz="quarter" idx="13"/>
          </p:nvPr>
        </p:nvSpPr>
        <p:spPr>
          <a:xfrm>
            <a:off x="1216152" y="1380744"/>
            <a:ext cx="3730752" cy="38404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54AA044-D6D5-4B89-B9BC-E44FB8DACDFB}" type="datetime1">
              <a:rPr lang="tr-TR" smtClean="0"/>
              <a:pPr/>
              <a:t>24.04.2023</a:t>
            </a:fld>
            <a:endParaRPr lang="tr-TR"/>
          </a:p>
        </p:txBody>
      </p:sp>
      <p:sp>
        <p:nvSpPr>
          <p:cNvPr id="4" name="Footer Placeholder 3"/>
          <p:cNvSpPr>
            <a:spLocks noGrp="1"/>
          </p:cNvSpPr>
          <p:nvPr>
            <p:ph type="ftr" sz="quarter" idx="11"/>
          </p:nvPr>
        </p:nvSpPr>
        <p:spPr/>
        <p:txBody>
          <a:bodyPr/>
          <a:lstStyle/>
          <a:p>
            <a:r>
              <a:rPr lang="tr-TR" smtClean="0"/>
              <a:t>N.ÜNLÜ</a:t>
            </a:r>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B88DD0C-7BBA-4B7F-8B35-7E811ADA0345}" type="datetime1">
              <a:rPr lang="tr-TR" smtClean="0"/>
              <a:pPr/>
              <a:t>24.04.2023</a:t>
            </a:fld>
            <a:endParaRPr lang="tr-TR"/>
          </a:p>
        </p:txBody>
      </p:sp>
      <p:sp>
        <p:nvSpPr>
          <p:cNvPr id="6" name="Slide Number Placeholder 5"/>
          <p:cNvSpPr>
            <a:spLocks noGrp="1"/>
          </p:cNvSpPr>
          <p:nvPr>
            <p:ph type="sldNum" sz="quarter" idx="11"/>
          </p:nvPr>
        </p:nvSpPr>
        <p:spPr/>
        <p:txBody>
          <a:bodyPr/>
          <a:lstStyle/>
          <a:p>
            <a:fld id="{F302176B-0E47-46AC-8F43-DAB4B8A37D06}" type="slidenum">
              <a:rPr lang="tr-TR" smtClean="0"/>
              <a:pPr/>
              <a:t>‹#›</a:t>
            </a:fld>
            <a:endParaRPr lang="tr-TR"/>
          </a:p>
        </p:txBody>
      </p:sp>
      <p:sp>
        <p:nvSpPr>
          <p:cNvPr id="7" name="Footer Placeholder 6"/>
          <p:cNvSpPr>
            <a:spLocks noGrp="1"/>
          </p:cNvSpPr>
          <p:nvPr>
            <p:ph type="ftr" sz="quarter" idx="12"/>
          </p:nvPr>
        </p:nvSpPr>
        <p:spPr/>
        <p:txBody>
          <a:bodyPr/>
          <a:lstStyle/>
          <a:p>
            <a:r>
              <a:rPr lang="tr-TR" smtClean="0"/>
              <a:t>N.ÜNLÜ</a:t>
            </a:r>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Content Placeholder 13"/>
          <p:cNvSpPr>
            <a:spLocks noGrp="1"/>
          </p:cNvSpPr>
          <p:nvPr>
            <p:ph sz="quarter" idx="13"/>
          </p:nvPr>
        </p:nvSpPr>
        <p:spPr>
          <a:xfrm>
            <a:off x="914400" y="381000"/>
            <a:ext cx="4800600" cy="5943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9" name="Date Placeholder 8"/>
          <p:cNvSpPr>
            <a:spLocks noGrp="1"/>
          </p:cNvSpPr>
          <p:nvPr>
            <p:ph type="dt" sz="half" idx="14"/>
          </p:nvPr>
        </p:nvSpPr>
        <p:spPr/>
        <p:txBody>
          <a:bodyPr/>
          <a:lstStyle/>
          <a:p>
            <a:fld id="{AB1BBEEA-3778-456F-BCF5-59F3B4C275F0}" type="datetime1">
              <a:rPr lang="tr-TR" smtClean="0"/>
              <a:pPr/>
              <a:t>24.04.2023</a:t>
            </a:fld>
            <a:endParaRPr lang="tr-TR"/>
          </a:p>
        </p:txBody>
      </p:sp>
      <p:sp>
        <p:nvSpPr>
          <p:cNvPr id="10" name="Slide Number Placeholder 9"/>
          <p:cNvSpPr>
            <a:spLocks noGrp="1"/>
          </p:cNvSpPr>
          <p:nvPr>
            <p:ph type="sldNum" sz="quarter" idx="15"/>
          </p:nvPr>
        </p:nvSpPr>
        <p:spPr/>
        <p:txBody>
          <a:bodyPr/>
          <a:lstStyle/>
          <a:p>
            <a:fld id="{F302176B-0E47-46AC-8F43-DAB4B8A37D06}" type="slidenum">
              <a:rPr lang="tr-TR" smtClean="0"/>
              <a:pPr/>
              <a:t>‹#›</a:t>
            </a:fld>
            <a:endParaRPr lang="tr-TR"/>
          </a:p>
        </p:txBody>
      </p:sp>
      <p:sp>
        <p:nvSpPr>
          <p:cNvPr id="13" name="Footer Placeholder 12"/>
          <p:cNvSpPr>
            <a:spLocks noGrp="1"/>
          </p:cNvSpPr>
          <p:nvPr>
            <p:ph type="ftr" sz="quarter" idx="16"/>
          </p:nvPr>
        </p:nvSpPr>
        <p:spPr/>
        <p:txBody>
          <a:bodyPr/>
          <a:lstStyle/>
          <a:p>
            <a:r>
              <a:rPr lang="tr-TR" smtClean="0"/>
              <a:t>N.ÜNLÜ</a:t>
            </a:r>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DD23B3B-03A7-43DB-813C-3961CA5E63EF}" type="datetime1">
              <a:rPr lang="tr-TR" smtClean="0"/>
              <a:pPr/>
              <a:t>24.04.2023</a:t>
            </a:fld>
            <a:endParaRPr lang="tr-TR"/>
          </a:p>
        </p:txBody>
      </p:sp>
      <p:sp>
        <p:nvSpPr>
          <p:cNvPr id="6" name="Footer Placeholder 5"/>
          <p:cNvSpPr>
            <a:spLocks noGrp="1"/>
          </p:cNvSpPr>
          <p:nvPr>
            <p:ph type="ftr" sz="quarter" idx="11"/>
          </p:nvPr>
        </p:nvSpPr>
        <p:spPr/>
        <p:txBody>
          <a:bodyPr/>
          <a:lstStyle/>
          <a:p>
            <a:r>
              <a:rPr lang="tr-TR" smtClean="0"/>
              <a:t>N.ÜNLÜ</a:t>
            </a:r>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r>
              <a:rPr lang="tr-TR" smtClean="0"/>
              <a:t>N.ÜNLÜ</a:t>
            </a:r>
            <a:endParaRPr lang="tr-T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F302176B-0E47-46AC-8F43-DAB4B8A37D06}" type="slidenum">
              <a:rPr lang="tr-TR" smtClean="0"/>
              <a:pPr/>
              <a:t>‹#›</a:t>
            </a:fld>
            <a:endParaRPr lang="tr-T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29D0800D-1743-46D3-BE98-67BFE15FFB97}" type="datetime1">
              <a:rPr lang="tr-TR" smtClean="0"/>
              <a:pPr/>
              <a:t>24.04.2023</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hf hdr="0"/>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sorubak.com/teogrobot/mektep/4157/ataturk-lises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8" Type="http://schemas.openxmlformats.org/officeDocument/2006/relationships/hyperlink" Target="http://www.mesleklisesi.net/meslekbolumleri/index.php/topic,604.0.html" TargetMode="External"/><Relationship Id="rId3" Type="http://schemas.openxmlformats.org/officeDocument/2006/relationships/hyperlink" Target="http://www.mesleklisesi.net/meslekbolumleri/index.php/topic,20.0.html" TargetMode="External"/><Relationship Id="rId7" Type="http://schemas.openxmlformats.org/officeDocument/2006/relationships/hyperlink" Target="http://www.mesleklisesi.net/meslekbolumleri/index.php/topic,603.0.html" TargetMode="External"/><Relationship Id="rId2" Type="http://schemas.openxmlformats.org/officeDocument/2006/relationships/hyperlink" Target="http://www.mesleklisesi.net/meslekbolumleri/index.php/topic,18.0.html" TargetMode="External"/><Relationship Id="rId1" Type="http://schemas.openxmlformats.org/officeDocument/2006/relationships/slideLayout" Target="../slideLayouts/slideLayout2.xml"/><Relationship Id="rId6" Type="http://schemas.openxmlformats.org/officeDocument/2006/relationships/hyperlink" Target="http://www.mesleklisesi.net/meslekbolumleri/index.php/topic,36.0.html" TargetMode="External"/><Relationship Id="rId5" Type="http://schemas.openxmlformats.org/officeDocument/2006/relationships/hyperlink" Target="http://www.mesleklisesi.net/meslekbolumleri/index.php/topic,34.0.html" TargetMode="External"/><Relationship Id="rId4" Type="http://schemas.openxmlformats.org/officeDocument/2006/relationships/hyperlink" Target="http://www.mesleklisesi.net/meslekbolumleri/index.php/topic,33.0.html" TargetMode="External"/><Relationship Id="rId9" Type="http://schemas.openxmlformats.org/officeDocument/2006/relationships/hyperlink" Target="http://www.mesleklisesi.net/meslekbolumleri/index.php/topic,628.0.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70214" y="3257599"/>
            <a:ext cx="5832648" cy="3600401"/>
          </a:xfrm>
          <a:prstGeom prst="flowChartAlternateProcess">
            <a:avLst/>
          </a:prstGeom>
          <a:noFill/>
          <a:ln>
            <a:noFill/>
          </a:ln>
        </p:spPr>
        <p:style>
          <a:lnRef idx="2">
            <a:schemeClr val="accent6"/>
          </a:lnRef>
          <a:fillRef idx="1">
            <a:schemeClr val="lt1"/>
          </a:fillRef>
          <a:effectRef idx="0">
            <a:schemeClr val="accent6"/>
          </a:effectRef>
          <a:fontRef idx="minor">
            <a:schemeClr val="dk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2022-2023</a:t>
            </a:r>
            <a:br>
              <a:rPr lang="tr-T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tr-T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ORTAÖĞRETİM (LİSE)</a:t>
            </a:r>
            <a:br>
              <a:rPr lang="tr-T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tr-T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TÜRLERİ TANITIMI </a:t>
            </a:r>
            <a:endParaRPr lang="tr-TR" sz="44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Alt Başlık 2"/>
          <p:cNvSpPr>
            <a:spLocks noGrp="1"/>
          </p:cNvSpPr>
          <p:nvPr>
            <p:ph type="subTitle" idx="1"/>
          </p:nvPr>
        </p:nvSpPr>
        <p:spPr>
          <a:xfrm>
            <a:off x="1216151" y="44624"/>
            <a:ext cx="6189583" cy="949569"/>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Mevlüt</a:t>
            </a:r>
            <a:r>
              <a:rPr 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Aysun Özer Ortaokulu Rehberlik Servisi</a:t>
            </a:r>
            <a:endParaRPr lang="tr-T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3345" y="692696"/>
            <a:ext cx="1080655" cy="1080655"/>
          </a:xfrm>
          <a:prstGeom prst="ellipse">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110080"/>
            <a:ext cx="4824536" cy="2606951"/>
          </a:xfrm>
          <a:prstGeom prst="rect">
            <a:avLst/>
          </a:prstGeom>
          <a:effectLst>
            <a:softEdge rad="63500"/>
          </a:effectLst>
        </p:spPr>
      </p:pic>
      <p:sp>
        <p:nvSpPr>
          <p:cNvPr id="8" name="Dikdörtgen 7"/>
          <p:cNvSpPr/>
          <p:nvPr/>
        </p:nvSpPr>
        <p:spPr>
          <a:xfrm>
            <a:off x="5920109" y="5877272"/>
            <a:ext cx="2843535"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Nedim ÜNLÜ</a:t>
            </a:r>
            <a:endParaRPr lang="tr-TR"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tr-TR"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Rehber Öğretmen</a:t>
            </a:r>
          </a:p>
        </p:txBody>
      </p:sp>
    </p:spTree>
    <p:extLst>
      <p:ext uri="{BB962C8B-B14F-4D97-AF65-F5344CB8AC3E}">
        <p14:creationId xmlns:p14="http://schemas.microsoft.com/office/powerpoint/2010/main" val="42903733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5048" y="116632"/>
            <a:ext cx="8568952" cy="548680"/>
          </a:xfrm>
        </p:spPr>
        <p:txBody>
          <a:bodyPr/>
          <a:lstStyle/>
          <a:p>
            <a:pPr algn="ctr"/>
            <a:r>
              <a:rPr lang="tr-TR" sz="3200" dirty="0" smtClean="0">
                <a:solidFill>
                  <a:srgbClr val="FF0000"/>
                </a:solidFill>
              </a:rPr>
              <a:t>İzmir’deki Merkezi Anadolu Liseleri</a:t>
            </a:r>
            <a:endParaRPr lang="tr-TR" sz="3200" dirty="0">
              <a:solidFill>
                <a:srgbClr val="FF0000"/>
              </a:solidFill>
            </a:endParaRPr>
          </a:p>
        </p:txBody>
      </p:sp>
      <p:graphicFrame>
        <p:nvGraphicFramePr>
          <p:cNvPr id="5" name="4 Tablo"/>
          <p:cNvGraphicFramePr>
            <a:graphicFrameLocks noGrp="1"/>
          </p:cNvGraphicFramePr>
          <p:nvPr/>
        </p:nvGraphicFramePr>
        <p:xfrm>
          <a:off x="539552" y="620688"/>
          <a:ext cx="8136902" cy="5860292"/>
        </p:xfrm>
        <a:graphic>
          <a:graphicData uri="http://schemas.openxmlformats.org/drawingml/2006/table">
            <a:tbl>
              <a:tblPr/>
              <a:tblGrid>
                <a:gridCol w="1152127"/>
                <a:gridCol w="619133"/>
                <a:gridCol w="885630"/>
                <a:gridCol w="885630"/>
                <a:gridCol w="885630"/>
                <a:gridCol w="936494"/>
                <a:gridCol w="885630"/>
                <a:gridCol w="885630"/>
                <a:gridCol w="1000998"/>
              </a:tblGrid>
              <a:tr h="216024">
                <a:tc>
                  <a:txBody>
                    <a:bodyPr/>
                    <a:lstStyle/>
                    <a:p>
                      <a:pPr algn="ctr" fontAlgn="b"/>
                      <a:r>
                        <a:rPr lang="tr-TR" sz="1200" b="1" dirty="0" smtClean="0">
                          <a:solidFill>
                            <a:srgbClr val="FF0000"/>
                          </a:solidFill>
                        </a:rPr>
                        <a:t>Okul Adı</a:t>
                      </a:r>
                      <a:endParaRPr lang="tr-TR" sz="1200" b="1" dirty="0">
                        <a:solidFill>
                          <a:srgbClr val="FF0000"/>
                        </a:solidFill>
                      </a:endParaRP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200" b="1" dirty="0">
                          <a:solidFill>
                            <a:srgbClr val="FF0000"/>
                          </a:solidFill>
                        </a:rPr>
                        <a:t>Süre</a:t>
                      </a: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200" b="1" dirty="0">
                          <a:solidFill>
                            <a:srgbClr val="FF0000"/>
                          </a:solidFill>
                        </a:rPr>
                        <a:t>Yerleş.</a:t>
                      </a:r>
                      <a:br>
                        <a:rPr lang="tr-TR" sz="1200" b="1" dirty="0">
                          <a:solidFill>
                            <a:srgbClr val="FF0000"/>
                          </a:solidFill>
                        </a:rPr>
                      </a:br>
                      <a:r>
                        <a:rPr lang="tr-TR" sz="1200" b="1" dirty="0">
                          <a:solidFill>
                            <a:srgbClr val="FF0000"/>
                          </a:solidFill>
                        </a:rPr>
                        <a:t>Şekli</a:t>
                      </a: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200" b="1" dirty="0">
                          <a:solidFill>
                            <a:srgbClr val="FF0000"/>
                          </a:solidFill>
                        </a:rPr>
                        <a:t>Dil</a:t>
                      </a: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200" b="1" dirty="0" err="1">
                          <a:solidFill>
                            <a:srgbClr val="FF0000"/>
                          </a:solidFill>
                        </a:rPr>
                        <a:t>Öğrt</a:t>
                      </a:r>
                      <a:r>
                        <a:rPr lang="tr-TR" sz="1200" b="1" dirty="0">
                          <a:solidFill>
                            <a:srgbClr val="FF0000"/>
                          </a:solidFill>
                        </a:rPr>
                        <a:t>.</a:t>
                      </a:r>
                      <a:br>
                        <a:rPr lang="tr-TR" sz="1200" b="1" dirty="0">
                          <a:solidFill>
                            <a:srgbClr val="FF0000"/>
                          </a:solidFill>
                        </a:rPr>
                      </a:br>
                      <a:r>
                        <a:rPr lang="tr-TR" sz="1200" b="1" dirty="0">
                          <a:solidFill>
                            <a:srgbClr val="FF0000"/>
                          </a:solidFill>
                        </a:rPr>
                        <a:t>Şekli</a:t>
                      </a: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200" b="1" dirty="0">
                          <a:solidFill>
                            <a:srgbClr val="FF0000"/>
                          </a:solidFill>
                        </a:rPr>
                        <a:t>Yurt</a:t>
                      </a: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200" b="1" dirty="0">
                          <a:solidFill>
                            <a:srgbClr val="FF0000"/>
                          </a:solidFill>
                        </a:rPr>
                        <a:t>Taban</a:t>
                      </a:r>
                      <a:br>
                        <a:rPr lang="tr-TR" sz="1200" b="1" dirty="0">
                          <a:solidFill>
                            <a:srgbClr val="FF0000"/>
                          </a:solidFill>
                        </a:rPr>
                      </a:br>
                      <a:r>
                        <a:rPr lang="tr-TR" sz="1200" b="1" dirty="0">
                          <a:solidFill>
                            <a:srgbClr val="FF0000"/>
                          </a:solidFill>
                        </a:rPr>
                        <a:t>Puan</a:t>
                      </a: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200" b="1" dirty="0">
                          <a:solidFill>
                            <a:srgbClr val="FF0000"/>
                          </a:solidFill>
                        </a:rPr>
                        <a:t>2019</a:t>
                      </a:r>
                      <a:br>
                        <a:rPr lang="tr-TR" sz="1200" b="1" dirty="0">
                          <a:solidFill>
                            <a:srgbClr val="FF0000"/>
                          </a:solidFill>
                        </a:rPr>
                      </a:br>
                      <a:r>
                        <a:rPr lang="tr-TR" sz="1200" b="1" dirty="0">
                          <a:solidFill>
                            <a:srgbClr val="FF0000"/>
                          </a:solidFill>
                        </a:rPr>
                        <a:t>Y.Dilim</a:t>
                      </a: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200" b="1" dirty="0">
                          <a:solidFill>
                            <a:srgbClr val="FF0000"/>
                          </a:solidFill>
                        </a:rPr>
                        <a:t>2020</a:t>
                      </a:r>
                      <a:br>
                        <a:rPr lang="tr-TR" sz="1200" b="1" dirty="0">
                          <a:solidFill>
                            <a:srgbClr val="FF0000"/>
                          </a:solidFill>
                        </a:rPr>
                      </a:br>
                      <a:r>
                        <a:rPr lang="tr-TR" sz="1200" b="1" dirty="0" smtClean="0">
                          <a:solidFill>
                            <a:srgbClr val="FF0000"/>
                          </a:solidFill>
                        </a:rPr>
                        <a:t>Kontenjan</a:t>
                      </a:r>
                      <a:endParaRPr lang="tr-TR" sz="1200" b="1" dirty="0">
                        <a:solidFill>
                          <a:srgbClr val="FF0000"/>
                        </a:solidFill>
                      </a:endParaRP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24268">
                <a:tc>
                  <a:txBody>
                    <a:bodyPr/>
                    <a:lstStyle/>
                    <a:p>
                      <a:pPr algn="just"/>
                      <a:r>
                        <a:rPr lang="tr-TR" sz="800" b="1" i="0" kern="1200" dirty="0" smtClean="0">
                          <a:solidFill>
                            <a:schemeClr val="tx1"/>
                          </a:solidFill>
                          <a:latin typeface="+mn-lt"/>
                          <a:ea typeface="+mn-ea"/>
                          <a:cs typeface="+mn-cs"/>
                        </a:rPr>
                        <a:t>İzmir / Konak </a:t>
                      </a:r>
                      <a:r>
                        <a:rPr lang="tr-TR" sz="800" b="1" i="0" u="none" strike="noStrike" kern="1200" dirty="0" smtClean="0">
                          <a:solidFill>
                            <a:srgbClr val="C00000"/>
                          </a:solidFill>
                          <a:latin typeface="+mn-lt"/>
                          <a:ea typeface="+mn-ea"/>
                          <a:cs typeface="+mn-cs"/>
                          <a:hlinkClick r:id="rId2"/>
                        </a:rPr>
                        <a:t>Atatürk Lisesi</a:t>
                      </a:r>
                      <a:r>
                        <a:rPr lang="tr-TR" sz="800" b="1" i="0" kern="1200" dirty="0" smtClean="0">
                          <a:solidFill>
                            <a:srgbClr val="C00000"/>
                          </a:solidFill>
                          <a:latin typeface="+mn-lt"/>
                          <a:ea typeface="+mn-ea"/>
                          <a:cs typeface="+mn-cs"/>
                        </a:rPr>
                        <a:t> </a:t>
                      </a:r>
                      <a:r>
                        <a:rPr lang="tr-TR" sz="800" b="1" i="0" kern="1200" dirty="0" smtClean="0">
                          <a:solidFill>
                            <a:schemeClr val="tx1"/>
                          </a:solidFill>
                          <a:latin typeface="+mn-lt"/>
                          <a:ea typeface="+mn-ea"/>
                          <a:cs typeface="+mn-cs"/>
                        </a:rPr>
                        <a:t>(Proje Okulu)</a:t>
                      </a:r>
                      <a:endParaRPr lang="tr-TR" sz="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 Yıl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Kız / Erkek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476.8871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1.33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396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77020">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tr-TR" sz="800" b="1" i="0" kern="1200" dirty="0" smtClean="0">
                          <a:solidFill>
                            <a:schemeClr val="tx1"/>
                          </a:solidFill>
                          <a:latin typeface="+mn-lt"/>
                          <a:ea typeface="+mn-ea"/>
                          <a:cs typeface="+mn-cs"/>
                        </a:rPr>
                        <a:t>İzmir / Konak </a:t>
                      </a:r>
                      <a:r>
                        <a:rPr lang="tr-TR" sz="800" b="1" i="0" u="none" strike="noStrike" kern="1200" dirty="0" smtClean="0">
                          <a:solidFill>
                            <a:schemeClr val="tx1"/>
                          </a:solidFill>
                          <a:latin typeface="+mn-lt"/>
                          <a:ea typeface="+mn-ea"/>
                          <a:cs typeface="+mn-cs"/>
                          <a:hlinkClick r:id="rId2"/>
                        </a:rPr>
                        <a:t>Atatürk Lisesi</a:t>
                      </a:r>
                      <a:r>
                        <a:rPr lang="tr-TR" sz="800" b="1" i="0" kern="1200" dirty="0" smtClean="0">
                          <a:solidFill>
                            <a:schemeClr val="tx1"/>
                          </a:solidFill>
                          <a:latin typeface="+mn-lt"/>
                          <a:ea typeface="+mn-ea"/>
                          <a:cs typeface="+mn-cs"/>
                        </a:rPr>
                        <a:t> (Proje Okulu)</a:t>
                      </a:r>
                      <a:endParaRPr lang="tr-TR" sz="3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 Yıl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ALM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Kız / Erkek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475.6927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1.44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23876">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tr-TR" sz="800" b="1" i="0" kern="1200" dirty="0" smtClean="0">
                          <a:solidFill>
                            <a:schemeClr val="tx1"/>
                          </a:solidFill>
                          <a:latin typeface="+mn-lt"/>
                          <a:ea typeface="+mn-ea"/>
                          <a:cs typeface="+mn-cs"/>
                        </a:rPr>
                        <a:t>İzmir / Konak </a:t>
                      </a:r>
                      <a:r>
                        <a:rPr lang="tr-TR" sz="800" b="1" i="0" u="none" strike="noStrike" kern="1200" dirty="0" smtClean="0">
                          <a:solidFill>
                            <a:schemeClr val="tx1"/>
                          </a:solidFill>
                          <a:latin typeface="+mn-lt"/>
                          <a:ea typeface="+mn-ea"/>
                          <a:cs typeface="+mn-cs"/>
                          <a:hlinkClick r:id="rId2"/>
                        </a:rPr>
                        <a:t>Atatürk Lisesi</a:t>
                      </a:r>
                      <a:r>
                        <a:rPr lang="tr-TR" sz="800" b="1" i="0" kern="1200" dirty="0" smtClean="0">
                          <a:solidFill>
                            <a:schemeClr val="tx1"/>
                          </a:solidFill>
                          <a:latin typeface="+mn-lt"/>
                          <a:ea typeface="+mn-ea"/>
                          <a:cs typeface="+mn-cs"/>
                        </a:rPr>
                        <a:t> (Proje Okulu)</a:t>
                      </a:r>
                      <a:endParaRPr lang="tr-TR" sz="3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 Yıl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FRA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Kız / Erkek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473.8798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21388">
                <a:tc>
                  <a:txBody>
                    <a:bodyPr/>
                    <a:lstStyle/>
                    <a:p>
                      <a:pPr algn="just"/>
                      <a:r>
                        <a:rPr lang="tr-TR" sz="800" b="1" dirty="0" smtClean="0"/>
                        <a:t>Bornova-</a:t>
                      </a:r>
                      <a:r>
                        <a:rPr lang="tr-TR" sz="800" b="1" baseline="0" dirty="0" smtClean="0">
                          <a:solidFill>
                            <a:srgbClr val="C00000"/>
                          </a:solidFill>
                        </a:rPr>
                        <a:t>Bornova Anadolu Lisesi</a:t>
                      </a:r>
                      <a:r>
                        <a:rPr lang="tr-TR" sz="800" b="1" baseline="0" dirty="0" smtClean="0"/>
                        <a:t> (P.O)</a:t>
                      </a:r>
                      <a:endParaRPr lang="tr-TR"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 Yıl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Kız / Erkek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467.8676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5100">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tr-TR" sz="900" b="1" dirty="0" smtClean="0"/>
                        <a:t>Bornova-</a:t>
                      </a:r>
                      <a:r>
                        <a:rPr lang="tr-TR" sz="900" b="1" baseline="0" dirty="0" smtClean="0">
                          <a:solidFill>
                            <a:srgbClr val="C00000"/>
                          </a:solidFill>
                        </a:rPr>
                        <a:t>Bornova Anadolu Lisesi</a:t>
                      </a:r>
                      <a:r>
                        <a:rPr lang="tr-TR" sz="900" b="1" baseline="0" dirty="0" smtClean="0"/>
                        <a:t> (P.O)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 </a:t>
                      </a:r>
                      <a:r>
                        <a:rPr lang="tr-TR" sz="1200" dirty="0" smtClean="0"/>
                        <a:t>4 Yıl</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ALM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Kız / Erkek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465.8057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2.44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73572">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tr-TR" sz="900" b="1" dirty="0" smtClean="0"/>
                        <a:t>Bornova-</a:t>
                      </a:r>
                      <a:r>
                        <a:rPr lang="tr-TR" sz="900" b="1" baseline="0" dirty="0" smtClean="0">
                          <a:solidFill>
                            <a:srgbClr val="C00000"/>
                          </a:solidFill>
                        </a:rPr>
                        <a:t>Bornova Anadolu Lisesi</a:t>
                      </a:r>
                      <a:r>
                        <a:rPr lang="tr-TR" sz="900" b="1" baseline="0" dirty="0" smtClean="0"/>
                        <a:t> (P.O)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 Yıl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FRA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Kız / Erkek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465.2798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0">
                <a:tc>
                  <a:txBody>
                    <a:bodyPr/>
                    <a:lstStyle/>
                    <a:p>
                      <a:pPr algn="ctr" fontAlgn="t"/>
                      <a:r>
                        <a:rPr lang="tr-TR" sz="800" b="1" dirty="0" smtClean="0"/>
                        <a:t>Konak – </a:t>
                      </a:r>
                      <a:r>
                        <a:rPr lang="tr-TR" sz="800" b="1" dirty="0" smtClean="0">
                          <a:solidFill>
                            <a:srgbClr val="C00000"/>
                          </a:solidFill>
                        </a:rPr>
                        <a:t>İzmir Kız Lisesi </a:t>
                      </a:r>
                      <a:r>
                        <a:rPr lang="tr-TR" sz="800" b="1" dirty="0" smtClean="0"/>
                        <a:t>(P.O)</a:t>
                      </a:r>
                      <a:endParaRPr lang="tr-TR"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 Yıl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Kız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462.6780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2.80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290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800" b="1" dirty="0" smtClean="0"/>
                        <a:t>Konak – </a:t>
                      </a:r>
                      <a:r>
                        <a:rPr lang="tr-TR" sz="800" b="1" dirty="0" smtClean="0">
                          <a:solidFill>
                            <a:srgbClr val="C00000"/>
                          </a:solidFill>
                        </a:rPr>
                        <a:t>İzmir Kız Lisesi </a:t>
                      </a:r>
                      <a:r>
                        <a:rPr lang="tr-TR" sz="800" b="1" dirty="0" smtClean="0"/>
                        <a:t>(P.O)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smtClean="0"/>
                        <a:t>4</a:t>
                      </a:r>
                      <a:r>
                        <a:rPr lang="tr-TR" sz="1200" baseline="0" dirty="0" smtClean="0"/>
                        <a:t> Yıl</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ALM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Kız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461.6037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2.92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9948">
                <a:tc>
                  <a:txBody>
                    <a:bodyPr/>
                    <a:lstStyle/>
                    <a:p>
                      <a:pPr algn="ctr" fontAlgn="t"/>
                      <a:r>
                        <a:rPr lang="tr-TR" sz="800" b="1" dirty="0" smtClean="0"/>
                        <a:t>Güzelbahçe-</a:t>
                      </a:r>
                      <a:r>
                        <a:rPr lang="tr-TR" sz="800" b="1" dirty="0" smtClean="0">
                          <a:solidFill>
                            <a:srgbClr val="C00000"/>
                          </a:solidFill>
                        </a:rPr>
                        <a:t>60 Yıl Anadolu Lisesi</a:t>
                      </a:r>
                      <a:r>
                        <a:rPr lang="tr-TR" sz="800" b="1" baseline="0" dirty="0" smtClean="0">
                          <a:solidFill>
                            <a:srgbClr val="C00000"/>
                          </a:solidFill>
                        </a:rPr>
                        <a:t> </a:t>
                      </a:r>
                      <a:r>
                        <a:rPr lang="tr-TR" sz="800" b="1" baseline="0" dirty="0" smtClean="0"/>
                        <a:t>(P.O)</a:t>
                      </a:r>
                      <a:endParaRPr lang="tr-TR"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 Yıl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455.8519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3.61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228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1652">
                <a:tc>
                  <a:txBody>
                    <a:bodyPr/>
                    <a:lstStyle/>
                    <a:p>
                      <a:pPr algn="ctr" fontAlgn="t"/>
                      <a:r>
                        <a:rPr lang="tr-TR" sz="800" b="1" dirty="0" smtClean="0"/>
                        <a:t>Buca- </a:t>
                      </a:r>
                      <a:r>
                        <a:rPr lang="tr-TR" sz="800" b="1" dirty="0" smtClean="0">
                          <a:solidFill>
                            <a:srgbClr val="C00000"/>
                          </a:solidFill>
                        </a:rPr>
                        <a:t>Fatma Saygın</a:t>
                      </a:r>
                      <a:r>
                        <a:rPr lang="tr-TR" sz="800" b="1" baseline="0" dirty="0" smtClean="0">
                          <a:solidFill>
                            <a:srgbClr val="C00000"/>
                          </a:solidFill>
                        </a:rPr>
                        <a:t> Anadolu Lisesi </a:t>
                      </a:r>
                      <a:r>
                        <a:rPr lang="tr-TR" sz="800" b="1" baseline="0" dirty="0" smtClean="0"/>
                        <a:t>(P.O)</a:t>
                      </a:r>
                      <a:endParaRPr lang="tr-TR"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 Yıl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452.0209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4.12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364">
                <a:tc>
                  <a:txBody>
                    <a:bodyPr/>
                    <a:lstStyle/>
                    <a:p>
                      <a:pPr algn="ctr" fontAlgn="t"/>
                      <a:r>
                        <a:rPr lang="tr-TR" sz="800" b="1" dirty="0" smtClean="0"/>
                        <a:t>Karşıyaka-</a:t>
                      </a:r>
                      <a:r>
                        <a:rPr lang="tr-TR" sz="800" b="1" dirty="0" smtClean="0">
                          <a:solidFill>
                            <a:srgbClr val="C00000"/>
                          </a:solidFill>
                        </a:rPr>
                        <a:t>Cihat</a:t>
                      </a:r>
                      <a:r>
                        <a:rPr lang="tr-TR" sz="800" b="1" baseline="0" dirty="0" smtClean="0">
                          <a:solidFill>
                            <a:srgbClr val="C00000"/>
                          </a:solidFill>
                        </a:rPr>
                        <a:t> Kora  Anadolu L.</a:t>
                      </a:r>
                      <a:r>
                        <a:rPr lang="tr-TR" sz="800" b="1" baseline="0" dirty="0" smtClean="0"/>
                        <a:t> (P.O)</a:t>
                      </a:r>
                      <a:endParaRPr lang="tr-TR"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5 Yıl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446.2174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4.90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364">
                <a:tc>
                  <a:txBody>
                    <a:bodyPr/>
                    <a:lstStyle/>
                    <a:p>
                      <a:pPr algn="ctr" fontAlgn="t"/>
                      <a:r>
                        <a:rPr lang="tr-TR" sz="800" b="1" dirty="0" smtClean="0"/>
                        <a:t>Karabağlar-</a:t>
                      </a:r>
                      <a:r>
                        <a:rPr lang="tr-TR" sz="800" b="1" dirty="0" smtClean="0">
                          <a:solidFill>
                            <a:srgbClr val="C00000"/>
                          </a:solidFill>
                        </a:rPr>
                        <a:t>Övgü </a:t>
                      </a:r>
                      <a:r>
                        <a:rPr lang="tr-TR" sz="800" b="1" dirty="0" err="1" smtClean="0">
                          <a:solidFill>
                            <a:srgbClr val="C00000"/>
                          </a:solidFill>
                        </a:rPr>
                        <a:t>Terzibaşoğlu</a:t>
                      </a:r>
                      <a:r>
                        <a:rPr lang="tr-TR" sz="800" b="1" dirty="0" smtClean="0">
                          <a:solidFill>
                            <a:srgbClr val="C00000"/>
                          </a:solidFill>
                        </a:rPr>
                        <a:t> A.L.(</a:t>
                      </a:r>
                      <a:r>
                        <a:rPr lang="tr-TR" sz="800" b="1" dirty="0" smtClean="0"/>
                        <a:t>P.O)</a:t>
                      </a:r>
                      <a:endParaRPr lang="tr-TR"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 Yıl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445.8702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4.95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238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364">
                <a:tc>
                  <a:txBody>
                    <a:bodyPr/>
                    <a:lstStyle/>
                    <a:p>
                      <a:pPr algn="ctr" fontAlgn="t"/>
                      <a:r>
                        <a:rPr lang="tr-TR" sz="800" b="1" dirty="0" smtClean="0"/>
                        <a:t>Karşıyaka- </a:t>
                      </a:r>
                      <a:r>
                        <a:rPr lang="tr-TR" sz="800" b="1" dirty="0" smtClean="0">
                          <a:solidFill>
                            <a:srgbClr val="C00000"/>
                          </a:solidFill>
                        </a:rPr>
                        <a:t>15 Temmuz Şehitler A.L (</a:t>
                      </a:r>
                      <a:r>
                        <a:rPr lang="tr-TR" sz="800" b="1" dirty="0" smtClean="0"/>
                        <a:t>P.O)</a:t>
                      </a:r>
                      <a:endParaRPr lang="tr-TR"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 Yıl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445.6296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4.99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228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364">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800" b="1" dirty="0" smtClean="0"/>
                        <a:t>Karşıyaka-</a:t>
                      </a:r>
                      <a:r>
                        <a:rPr lang="tr-TR" sz="800" b="1" dirty="0" smtClean="0">
                          <a:solidFill>
                            <a:srgbClr val="C00000"/>
                          </a:solidFill>
                        </a:rPr>
                        <a:t>Cihat</a:t>
                      </a:r>
                      <a:r>
                        <a:rPr lang="tr-TR" sz="800" b="1" baseline="0" dirty="0" smtClean="0">
                          <a:solidFill>
                            <a:srgbClr val="C00000"/>
                          </a:solidFill>
                        </a:rPr>
                        <a:t> Kora  Anadolu L.</a:t>
                      </a:r>
                      <a:r>
                        <a:rPr lang="tr-TR" sz="800" b="1" baseline="0" dirty="0" smtClean="0"/>
                        <a:t> (P.O)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5 Yıl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ALM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444.5653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5.14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364">
                <a:tc>
                  <a:txBody>
                    <a:bodyPr/>
                    <a:lstStyle/>
                    <a:p>
                      <a:pPr algn="ctr" fontAlgn="t"/>
                      <a:r>
                        <a:rPr lang="tr-TR" sz="800" b="1" dirty="0" smtClean="0"/>
                        <a:t>Bornova-</a:t>
                      </a:r>
                      <a:r>
                        <a:rPr lang="tr-TR" sz="800" b="1" dirty="0" smtClean="0">
                          <a:solidFill>
                            <a:srgbClr val="C00000"/>
                          </a:solidFill>
                        </a:rPr>
                        <a:t>Yunus Emre Anadolu Lisesi</a:t>
                      </a:r>
                      <a:r>
                        <a:rPr lang="tr-TR" sz="800" b="1" baseline="0" dirty="0" smtClean="0"/>
                        <a:t> (P.O)</a:t>
                      </a:r>
                      <a:endParaRPr lang="tr-TR"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 Yıl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441.6859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5.55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194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364">
                <a:tc>
                  <a:txBody>
                    <a:bodyPr/>
                    <a:lstStyle/>
                    <a:p>
                      <a:pPr algn="ctr" fontAlgn="t"/>
                      <a:r>
                        <a:rPr lang="tr-TR" sz="800" b="1" dirty="0" smtClean="0"/>
                        <a:t>Bornova-</a:t>
                      </a:r>
                      <a:r>
                        <a:rPr lang="tr-TR" sz="800" b="1" dirty="0" smtClean="0">
                          <a:solidFill>
                            <a:srgbClr val="C00000"/>
                          </a:solidFill>
                        </a:rPr>
                        <a:t>Yunus Emre Anadolu Lisesi</a:t>
                      </a:r>
                      <a:r>
                        <a:rPr lang="tr-TR" sz="800" b="1" baseline="0" dirty="0" smtClean="0"/>
                        <a:t> (P.O</a:t>
                      </a:r>
                      <a:endParaRPr lang="tr-TR"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 Yıl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ALM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438.4394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6.03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6" name="5 Veri Yer Tutucusu"/>
          <p:cNvSpPr>
            <a:spLocks noGrp="1"/>
          </p:cNvSpPr>
          <p:nvPr>
            <p:ph type="dt" sz="half" idx="10"/>
          </p:nvPr>
        </p:nvSpPr>
        <p:spPr/>
        <p:txBody>
          <a:bodyPr/>
          <a:lstStyle/>
          <a:p>
            <a:fld id="{A18201FD-787C-45C8-BF38-6B7548CCB637}" type="datetime1">
              <a:rPr lang="tr-TR" smtClean="0"/>
              <a:pPr/>
              <a:t>24.04.2023</a:t>
            </a:fld>
            <a:endParaRPr lang="tr-TR"/>
          </a:p>
        </p:txBody>
      </p:sp>
      <p:sp>
        <p:nvSpPr>
          <p:cNvPr id="7" name="6 Altbilgi Yer Tutucusu"/>
          <p:cNvSpPr>
            <a:spLocks noGrp="1"/>
          </p:cNvSpPr>
          <p:nvPr>
            <p:ph type="ftr" sz="quarter" idx="12"/>
          </p:nvPr>
        </p:nvSpPr>
        <p:spPr/>
        <p:txBody>
          <a:bodyPr/>
          <a:lstStyle/>
          <a:p>
            <a:r>
              <a:rPr lang="tr-TR" dirty="0" smtClean="0"/>
              <a:t>N.ÜNLÜ</a:t>
            </a:r>
            <a:endParaRPr lang="tr-TR" dirty="0"/>
          </a:p>
        </p:txBody>
      </p:sp>
      <p:sp>
        <p:nvSpPr>
          <p:cNvPr id="8" name="7 Slayt Numarası Yer Tutucusu"/>
          <p:cNvSpPr>
            <a:spLocks noGrp="1"/>
          </p:cNvSpPr>
          <p:nvPr>
            <p:ph type="sldNum" sz="quarter" idx="11"/>
          </p:nvPr>
        </p:nvSpPr>
        <p:spPr/>
        <p:txBody>
          <a:bodyPr/>
          <a:lstStyle/>
          <a:p>
            <a:fld id="{F302176B-0E47-46AC-8F43-DAB4B8A37D06}" type="slidenum">
              <a:rPr lang="tr-TR" smtClean="0"/>
              <a:pPr/>
              <a:t>10</a:t>
            </a:fld>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539552" y="332656"/>
          <a:ext cx="8136902" cy="2133600"/>
        </p:xfrm>
        <a:graphic>
          <a:graphicData uri="http://schemas.openxmlformats.org/drawingml/2006/table">
            <a:tbl>
              <a:tblPr/>
              <a:tblGrid>
                <a:gridCol w="1152127"/>
                <a:gridCol w="619133"/>
                <a:gridCol w="885630"/>
                <a:gridCol w="885630"/>
                <a:gridCol w="885630"/>
                <a:gridCol w="936494"/>
                <a:gridCol w="885630"/>
                <a:gridCol w="885630"/>
                <a:gridCol w="1000998"/>
              </a:tblGrid>
              <a:tr h="145364">
                <a:tc>
                  <a:txBody>
                    <a:bodyPr/>
                    <a:lstStyle/>
                    <a:p>
                      <a:pPr algn="ctr" fontAlgn="t"/>
                      <a:r>
                        <a:rPr lang="tr-TR" sz="800" b="1" dirty="0" smtClean="0"/>
                        <a:t>Konak-</a:t>
                      </a:r>
                      <a:r>
                        <a:rPr lang="tr-TR" sz="800" b="1" dirty="0" smtClean="0">
                          <a:solidFill>
                            <a:srgbClr val="C00000"/>
                          </a:solidFill>
                        </a:rPr>
                        <a:t>Konak</a:t>
                      </a:r>
                      <a:r>
                        <a:rPr lang="tr-TR" sz="800" b="1" baseline="0" dirty="0" smtClean="0">
                          <a:solidFill>
                            <a:srgbClr val="C00000"/>
                          </a:solidFill>
                        </a:rPr>
                        <a:t> Anadolu Lisesi (</a:t>
                      </a:r>
                      <a:r>
                        <a:rPr lang="tr-TR" sz="800" b="1" baseline="0" dirty="0" smtClean="0"/>
                        <a:t>Proje Okulu)</a:t>
                      </a:r>
                      <a:endParaRPr lang="tr-TR"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 Yıl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436.4249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6.34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228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364">
                <a:tc>
                  <a:txBody>
                    <a:bodyPr/>
                    <a:lstStyle/>
                    <a:p>
                      <a:pPr algn="ctr" fontAlgn="t"/>
                      <a:r>
                        <a:rPr lang="tr-TR" sz="800" b="1" dirty="0" smtClean="0">
                          <a:solidFill>
                            <a:srgbClr val="00B050"/>
                          </a:solidFill>
                        </a:rPr>
                        <a:t>Gaziemir-</a:t>
                      </a:r>
                      <a:r>
                        <a:rPr lang="tr-TR" sz="800" b="1" baseline="0" dirty="0" smtClean="0">
                          <a:solidFill>
                            <a:srgbClr val="00B050"/>
                          </a:solidFill>
                        </a:rPr>
                        <a:t> </a:t>
                      </a:r>
                      <a:r>
                        <a:rPr lang="tr-TR" sz="800" b="1" baseline="0" dirty="0" err="1" smtClean="0">
                          <a:solidFill>
                            <a:srgbClr val="00B050"/>
                          </a:solidFill>
                        </a:rPr>
                        <a:t>Nevvar</a:t>
                      </a:r>
                      <a:r>
                        <a:rPr lang="tr-TR" sz="800" b="1" baseline="0" dirty="0" smtClean="0">
                          <a:solidFill>
                            <a:srgbClr val="00B050"/>
                          </a:solidFill>
                        </a:rPr>
                        <a:t> Salih </a:t>
                      </a:r>
                      <a:r>
                        <a:rPr lang="tr-TR" sz="800" b="1" baseline="0" dirty="0" err="1" smtClean="0">
                          <a:solidFill>
                            <a:srgbClr val="00B050"/>
                          </a:solidFill>
                        </a:rPr>
                        <a:t>İşgören</a:t>
                      </a:r>
                      <a:r>
                        <a:rPr lang="tr-TR" sz="800" b="1" baseline="0" dirty="0" smtClean="0">
                          <a:solidFill>
                            <a:srgbClr val="00B050"/>
                          </a:solidFill>
                        </a:rPr>
                        <a:t> A.L. (P.O)</a:t>
                      </a:r>
                      <a:endParaRPr lang="tr-TR" sz="8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b="1" dirty="0">
                          <a:solidFill>
                            <a:srgbClr val="00B050"/>
                          </a:solidFill>
                        </a:rPr>
                        <a:t>4 Yıl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b="1" dirty="0">
                          <a:solidFill>
                            <a:srgbClr val="00B050"/>
                          </a:solidFill>
                        </a:rPr>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b="1" dirty="0">
                          <a:solidFill>
                            <a:srgbClr val="00B050"/>
                          </a:solidFill>
                        </a:rPr>
                        <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b="1" dirty="0">
                          <a:solidFill>
                            <a:srgbClr val="00B050"/>
                          </a:solidFill>
                        </a:rPr>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b="1" dirty="0">
                          <a:solidFill>
                            <a:srgbClr val="00B05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b="1" dirty="0">
                          <a:solidFill>
                            <a:srgbClr val="00B050"/>
                          </a:solidFill>
                        </a:rPr>
                        <a:t>436.4243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b="1" dirty="0">
                          <a:solidFill>
                            <a:srgbClr val="00B050"/>
                          </a:solidFill>
                        </a:rPr>
                        <a:t>6.34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b="1" dirty="0">
                          <a:solidFill>
                            <a:srgbClr val="00B050"/>
                          </a:solidFill>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364">
                <a:tc>
                  <a:txBody>
                    <a:bodyPr/>
                    <a:lstStyle/>
                    <a:p>
                      <a:pPr algn="ctr" fontAlgn="t"/>
                      <a:r>
                        <a:rPr lang="tr-TR" sz="800" b="1" dirty="0" smtClean="0"/>
                        <a:t>Karabağlar- </a:t>
                      </a:r>
                      <a:r>
                        <a:rPr lang="tr-TR" sz="800" b="1" dirty="0" smtClean="0">
                          <a:solidFill>
                            <a:srgbClr val="C00000"/>
                          </a:solidFill>
                        </a:rPr>
                        <a:t>İzmir Anadolu Lisesi </a:t>
                      </a:r>
                      <a:r>
                        <a:rPr lang="tr-TR" sz="800" b="1" dirty="0" smtClean="0"/>
                        <a:t>(P.O)</a:t>
                      </a:r>
                      <a:endParaRPr lang="tr-TR"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 Yıl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433.8292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6.74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144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364">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800" b="1" dirty="0" smtClean="0"/>
                        <a:t>Karabağlar- </a:t>
                      </a:r>
                      <a:r>
                        <a:rPr lang="tr-TR" sz="800" b="1" dirty="0" smtClean="0">
                          <a:solidFill>
                            <a:srgbClr val="C00000"/>
                          </a:solidFill>
                        </a:rPr>
                        <a:t>İzmir Anadolu Lisesi </a:t>
                      </a:r>
                      <a:r>
                        <a:rPr lang="tr-TR" sz="800" b="1" dirty="0" smtClean="0"/>
                        <a:t>(P.O)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 Yıl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ALM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431.2513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7.15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364">
                <a:tc>
                  <a:txBody>
                    <a:bodyPr/>
                    <a:lstStyle/>
                    <a:p>
                      <a:pPr algn="ctr" fontAlgn="t"/>
                      <a:r>
                        <a:rPr lang="tr-TR" sz="800" b="1" dirty="0" smtClean="0"/>
                        <a:t>Menderes- </a:t>
                      </a:r>
                      <a:r>
                        <a:rPr lang="tr-TR" sz="800" b="1" dirty="0" smtClean="0">
                          <a:solidFill>
                            <a:srgbClr val="C00000"/>
                          </a:solidFill>
                        </a:rPr>
                        <a:t>Fatma Ramazan </a:t>
                      </a:r>
                      <a:r>
                        <a:rPr lang="tr-TR" sz="800" b="1" dirty="0" err="1" smtClean="0">
                          <a:solidFill>
                            <a:srgbClr val="C00000"/>
                          </a:solidFill>
                        </a:rPr>
                        <a:t>Büküşoğlu</a:t>
                      </a:r>
                      <a:r>
                        <a:rPr lang="tr-TR" sz="800" b="1" dirty="0" smtClean="0">
                          <a:solidFill>
                            <a:srgbClr val="C00000"/>
                          </a:solidFill>
                        </a:rPr>
                        <a:t> </a:t>
                      </a:r>
                      <a:r>
                        <a:rPr lang="tr-TR" sz="800" b="1" dirty="0" smtClean="0"/>
                        <a:t>A.L (P.O)</a:t>
                      </a:r>
                      <a:endParaRPr lang="tr-TR"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 Yıl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426.5150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7.90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114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364">
                <a:tc>
                  <a:txBody>
                    <a:bodyPr/>
                    <a:lstStyle/>
                    <a:p>
                      <a:pPr algn="ctr" fontAlgn="t"/>
                      <a:r>
                        <a:rPr lang="tr-TR" sz="800" b="1" dirty="0" smtClean="0"/>
                        <a:t>Torbalı-</a:t>
                      </a:r>
                      <a:r>
                        <a:rPr lang="tr-TR" sz="800" b="1" dirty="0" smtClean="0">
                          <a:solidFill>
                            <a:srgbClr val="C00000"/>
                          </a:solidFill>
                        </a:rPr>
                        <a:t>7 Eylül Anadolu</a:t>
                      </a:r>
                      <a:r>
                        <a:rPr lang="tr-TR" sz="800" b="1" baseline="0" dirty="0" smtClean="0">
                          <a:solidFill>
                            <a:srgbClr val="C00000"/>
                          </a:solidFill>
                        </a:rPr>
                        <a:t> Lisesi </a:t>
                      </a:r>
                      <a:r>
                        <a:rPr lang="tr-TR" sz="800" b="1" baseline="0" dirty="0" smtClean="0"/>
                        <a:t>(P.O)</a:t>
                      </a:r>
                      <a:endParaRPr lang="tr-TR"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 Yıl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421.1683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8.81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152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6" name="1 Başlık"/>
          <p:cNvSpPr>
            <a:spLocks noGrp="1"/>
          </p:cNvSpPr>
          <p:nvPr>
            <p:ph type="title"/>
          </p:nvPr>
        </p:nvSpPr>
        <p:spPr>
          <a:xfrm>
            <a:off x="575048" y="3356992"/>
            <a:ext cx="8568952" cy="548680"/>
          </a:xfrm>
        </p:spPr>
        <p:txBody>
          <a:bodyPr/>
          <a:lstStyle/>
          <a:p>
            <a:pPr algn="ctr"/>
            <a:r>
              <a:rPr lang="tr-TR" sz="3200" dirty="0" smtClean="0">
                <a:solidFill>
                  <a:srgbClr val="FF0000"/>
                </a:solidFill>
              </a:rPr>
              <a:t>Gaziemir Sınavsız Öğrenci Alan</a:t>
            </a:r>
            <a:br>
              <a:rPr lang="tr-TR" sz="3200" dirty="0" smtClean="0">
                <a:solidFill>
                  <a:srgbClr val="FF0000"/>
                </a:solidFill>
              </a:rPr>
            </a:br>
            <a:r>
              <a:rPr lang="tr-TR" sz="3200" dirty="0" smtClean="0">
                <a:solidFill>
                  <a:srgbClr val="FF0000"/>
                </a:solidFill>
              </a:rPr>
              <a:t> Anadolu Liseleri</a:t>
            </a:r>
            <a:endParaRPr lang="tr-TR" sz="3200" dirty="0">
              <a:solidFill>
                <a:srgbClr val="FF0000"/>
              </a:solidFill>
            </a:endParaRPr>
          </a:p>
        </p:txBody>
      </p:sp>
      <p:graphicFrame>
        <p:nvGraphicFramePr>
          <p:cNvPr id="7" name="6 Tablo"/>
          <p:cNvGraphicFramePr>
            <a:graphicFrameLocks noGrp="1"/>
          </p:cNvGraphicFramePr>
          <p:nvPr/>
        </p:nvGraphicFramePr>
        <p:xfrm>
          <a:off x="611560" y="4077072"/>
          <a:ext cx="7251272" cy="2172212"/>
        </p:xfrm>
        <a:graphic>
          <a:graphicData uri="http://schemas.openxmlformats.org/drawingml/2006/table">
            <a:tbl>
              <a:tblPr/>
              <a:tblGrid>
                <a:gridCol w="1152127"/>
                <a:gridCol w="619133"/>
                <a:gridCol w="885630"/>
                <a:gridCol w="885630"/>
                <a:gridCol w="885630"/>
                <a:gridCol w="936494"/>
                <a:gridCol w="885630"/>
                <a:gridCol w="1000998"/>
              </a:tblGrid>
              <a:tr h="145364">
                <a:tc>
                  <a:txBody>
                    <a:bodyPr/>
                    <a:lstStyle/>
                    <a:p>
                      <a:pPr algn="ctr" fontAlgn="b"/>
                      <a:r>
                        <a:rPr lang="tr-TR" sz="1200" b="1" dirty="0" smtClean="0">
                          <a:solidFill>
                            <a:srgbClr val="FF0000"/>
                          </a:solidFill>
                        </a:rPr>
                        <a:t>Okul Adı</a:t>
                      </a:r>
                      <a:endParaRPr lang="tr-TR" sz="1200" b="1" dirty="0">
                        <a:solidFill>
                          <a:srgbClr val="FF0000"/>
                        </a:solidFill>
                      </a:endParaRP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200" b="1" dirty="0">
                          <a:solidFill>
                            <a:srgbClr val="FF0000"/>
                          </a:solidFill>
                        </a:rPr>
                        <a:t>Süre</a:t>
                      </a: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200" b="1" dirty="0">
                          <a:solidFill>
                            <a:srgbClr val="FF0000"/>
                          </a:solidFill>
                        </a:rPr>
                        <a:t>Yerleş.</a:t>
                      </a:r>
                      <a:br>
                        <a:rPr lang="tr-TR" sz="1200" b="1" dirty="0">
                          <a:solidFill>
                            <a:srgbClr val="FF0000"/>
                          </a:solidFill>
                        </a:rPr>
                      </a:br>
                      <a:r>
                        <a:rPr lang="tr-TR" sz="1200" b="1" dirty="0">
                          <a:solidFill>
                            <a:srgbClr val="FF0000"/>
                          </a:solidFill>
                        </a:rPr>
                        <a:t>Şekli</a:t>
                      </a: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200" b="1" dirty="0">
                          <a:solidFill>
                            <a:srgbClr val="FF0000"/>
                          </a:solidFill>
                        </a:rPr>
                        <a:t>Dil</a:t>
                      </a: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200" b="1" dirty="0" err="1">
                          <a:solidFill>
                            <a:srgbClr val="FF0000"/>
                          </a:solidFill>
                        </a:rPr>
                        <a:t>Öğrt</a:t>
                      </a:r>
                      <a:r>
                        <a:rPr lang="tr-TR" sz="1200" b="1" dirty="0">
                          <a:solidFill>
                            <a:srgbClr val="FF0000"/>
                          </a:solidFill>
                        </a:rPr>
                        <a:t>.</a:t>
                      </a:r>
                      <a:br>
                        <a:rPr lang="tr-TR" sz="1200" b="1" dirty="0">
                          <a:solidFill>
                            <a:srgbClr val="FF0000"/>
                          </a:solidFill>
                        </a:rPr>
                      </a:br>
                      <a:r>
                        <a:rPr lang="tr-TR" sz="1200" b="1" dirty="0">
                          <a:solidFill>
                            <a:srgbClr val="FF0000"/>
                          </a:solidFill>
                        </a:rPr>
                        <a:t>Şekli</a:t>
                      </a: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200" b="1" dirty="0">
                          <a:solidFill>
                            <a:srgbClr val="FF0000"/>
                          </a:solidFill>
                        </a:rPr>
                        <a:t>Yurt</a:t>
                      </a: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200" b="1" dirty="0">
                          <a:solidFill>
                            <a:srgbClr val="FF0000"/>
                          </a:solidFill>
                        </a:rPr>
                        <a:t>2019</a:t>
                      </a:r>
                      <a:br>
                        <a:rPr lang="tr-TR" sz="1200" b="1" dirty="0">
                          <a:solidFill>
                            <a:srgbClr val="FF0000"/>
                          </a:solidFill>
                        </a:rPr>
                      </a:br>
                      <a:r>
                        <a:rPr lang="tr-TR" sz="1200" b="1" dirty="0" smtClean="0">
                          <a:solidFill>
                            <a:srgbClr val="FF0000"/>
                          </a:solidFill>
                        </a:rPr>
                        <a:t>OBP</a:t>
                      </a:r>
                      <a:endParaRPr lang="tr-TR" sz="1200" b="1" dirty="0">
                        <a:solidFill>
                          <a:srgbClr val="FF0000"/>
                        </a:solidFill>
                      </a:endParaRP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200" b="1" dirty="0">
                          <a:solidFill>
                            <a:srgbClr val="FF0000"/>
                          </a:solidFill>
                        </a:rPr>
                        <a:t>2020</a:t>
                      </a:r>
                      <a:br>
                        <a:rPr lang="tr-TR" sz="1200" b="1" dirty="0">
                          <a:solidFill>
                            <a:srgbClr val="FF0000"/>
                          </a:solidFill>
                        </a:rPr>
                      </a:br>
                      <a:r>
                        <a:rPr lang="tr-TR" sz="1200" b="1" dirty="0" smtClean="0">
                          <a:solidFill>
                            <a:srgbClr val="FF0000"/>
                          </a:solidFill>
                        </a:rPr>
                        <a:t>Kontenjan</a:t>
                      </a:r>
                      <a:endParaRPr lang="tr-TR" sz="1200" b="1" dirty="0">
                        <a:solidFill>
                          <a:srgbClr val="FF0000"/>
                        </a:solidFill>
                      </a:endParaRP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364">
                <a:tc>
                  <a:txBody>
                    <a:bodyPr/>
                    <a:lstStyle/>
                    <a:p>
                      <a:pPr algn="ctr" fontAlgn="t"/>
                      <a:r>
                        <a:rPr lang="tr-TR" sz="1000" b="1" dirty="0" err="1" smtClean="0"/>
                        <a:t>Kipa</a:t>
                      </a:r>
                      <a:r>
                        <a:rPr lang="tr-TR" sz="1000" b="1" baseline="0" dirty="0" smtClean="0"/>
                        <a:t> 10 Yıl Anadolu Lisesi</a:t>
                      </a:r>
                      <a:endParaRPr lang="tr-TR"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smtClean="0"/>
                        <a:t>4 Yıl</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smtClean="0"/>
                        <a:t>Yerel</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smtClean="0"/>
                        <a:t>ING</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smtClean="0"/>
                        <a:t>Karma</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smtClean="0"/>
                        <a:t>-</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smtClean="0"/>
                        <a:t>89</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364">
                <a:tc>
                  <a:txBody>
                    <a:bodyPr/>
                    <a:lstStyle/>
                    <a:p>
                      <a:pPr algn="ctr" fontAlgn="t"/>
                      <a:r>
                        <a:rPr lang="tr-TR" sz="1000" b="1" dirty="0" smtClean="0"/>
                        <a:t>Şehit</a:t>
                      </a:r>
                      <a:r>
                        <a:rPr lang="tr-TR" sz="1000" b="1" baseline="0" dirty="0" smtClean="0"/>
                        <a:t> Furkan Yavaş A.L</a:t>
                      </a:r>
                      <a:endParaRPr lang="tr-TR"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smtClean="0"/>
                        <a:t>4 Yıl</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smtClean="0"/>
                        <a:t>Yerel</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smtClean="0"/>
                        <a:t>ING</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smtClean="0"/>
                        <a:t>Karma</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smtClean="0"/>
                        <a:t>-</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smtClean="0"/>
                        <a:t>80</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364">
                <a:tc>
                  <a:txBody>
                    <a:bodyPr/>
                    <a:lstStyle/>
                    <a:p>
                      <a:pPr algn="ctr" fontAlgn="t"/>
                      <a:r>
                        <a:rPr lang="tr-TR" sz="1000" b="1" dirty="0" smtClean="0"/>
                        <a:t>Mimar </a:t>
                      </a:r>
                      <a:r>
                        <a:rPr lang="tr-TR" sz="1000" b="1" dirty="0" err="1" smtClean="0"/>
                        <a:t>Kemalettin</a:t>
                      </a:r>
                      <a:r>
                        <a:rPr lang="tr-TR" sz="1000" b="1" dirty="0" smtClean="0"/>
                        <a:t> A.L</a:t>
                      </a:r>
                      <a:endParaRPr lang="tr-TR"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smtClean="0"/>
                        <a:t>4 Yıl</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smtClean="0"/>
                        <a:t>Yerel</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smtClean="0"/>
                        <a:t>ING</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smtClean="0"/>
                        <a:t>Karma</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smtClean="0"/>
                        <a:t>-</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smtClean="0"/>
                        <a:t>75</a:t>
                      </a:r>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364">
                <a:tc>
                  <a:txBody>
                    <a:bodyPr/>
                    <a:lstStyle/>
                    <a:p>
                      <a:pPr algn="ctr" fontAlgn="t"/>
                      <a:endParaRPr lang="tr-TR"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364">
                <a:tc>
                  <a:txBody>
                    <a:bodyPr/>
                    <a:lstStyle/>
                    <a:p>
                      <a:pPr algn="ctr" fontAlgn="t"/>
                      <a:endParaRPr lang="tr-TR"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endParaRPr lang="tr-T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8" name="7 Veri Yer Tutucusu"/>
          <p:cNvSpPr>
            <a:spLocks noGrp="1"/>
          </p:cNvSpPr>
          <p:nvPr>
            <p:ph type="dt" sz="half" idx="10"/>
          </p:nvPr>
        </p:nvSpPr>
        <p:spPr/>
        <p:txBody>
          <a:bodyPr/>
          <a:lstStyle/>
          <a:p>
            <a:fld id="{1664EFF8-A61F-43A6-9A5F-B4786E530CC4}" type="datetime1">
              <a:rPr lang="tr-TR" smtClean="0"/>
              <a:pPr/>
              <a:t>24.04.2023</a:t>
            </a:fld>
            <a:endParaRPr lang="tr-TR"/>
          </a:p>
        </p:txBody>
      </p:sp>
      <p:sp>
        <p:nvSpPr>
          <p:cNvPr id="9" name="8 Altbilgi Yer Tutucusu"/>
          <p:cNvSpPr>
            <a:spLocks noGrp="1"/>
          </p:cNvSpPr>
          <p:nvPr>
            <p:ph type="ftr" sz="quarter" idx="12"/>
          </p:nvPr>
        </p:nvSpPr>
        <p:spPr/>
        <p:txBody>
          <a:bodyPr/>
          <a:lstStyle/>
          <a:p>
            <a:r>
              <a:rPr lang="tr-TR" smtClean="0"/>
              <a:t>N.ÜNLÜ</a:t>
            </a:r>
            <a:endParaRPr lang="tr-TR"/>
          </a:p>
        </p:txBody>
      </p:sp>
      <p:sp>
        <p:nvSpPr>
          <p:cNvPr id="10" name="9 Slayt Numarası Yer Tutucusu"/>
          <p:cNvSpPr>
            <a:spLocks noGrp="1"/>
          </p:cNvSpPr>
          <p:nvPr>
            <p:ph type="sldNum" sz="quarter" idx="11"/>
          </p:nvPr>
        </p:nvSpPr>
        <p:spPr/>
        <p:txBody>
          <a:bodyPr/>
          <a:lstStyle/>
          <a:p>
            <a:fld id="{F302176B-0E47-46AC-8F43-DAB4B8A37D06}" type="slidenum">
              <a:rPr lang="tr-TR" smtClean="0"/>
              <a:pPr/>
              <a:t>11</a:t>
            </a:fld>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810693" y="-99392"/>
            <a:ext cx="5783636"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Metin kutusu 5"/>
          <p:cNvSpPr txBox="1"/>
          <p:nvPr/>
        </p:nvSpPr>
        <p:spPr>
          <a:xfrm>
            <a:off x="395536" y="1844824"/>
            <a:ext cx="8352928" cy="2677656"/>
          </a:xfrm>
          <a:prstGeom prst="rect">
            <a:avLst/>
          </a:prstGeom>
          <a:noFill/>
        </p:spPr>
        <p:txBody>
          <a:bodyPr wrap="square" rtlCol="0">
            <a:spAutoFit/>
          </a:bodyPr>
          <a:lstStyle/>
          <a:p>
            <a:pPr marL="342900" indent="-342900">
              <a:buFont typeface="Wingdings" pitchFamily="2" charset="2"/>
              <a:buChar char="q"/>
            </a:pPr>
            <a:r>
              <a:rPr lang="tr-TR" sz="2400" dirty="0">
                <a:solidFill>
                  <a:schemeClr val="tx2">
                    <a:lumMod val="75000"/>
                  </a:schemeClr>
                </a:solidFill>
              </a:rPr>
              <a:t>Mesleki Teknik Eğitim Genel Müdürlüğüne bağlı olarak faaliyet gösteren 22 okul türünün öğrenim süreleri ile yetkilerinde herhangi bir değişiklik yapılmaksızın, “Mesleki ve Teknik Anadolu Lisesi” ile “Çok programlı Anadolu Lisesi” adı altında yeniden yapılandırılmıştır</a:t>
            </a:r>
            <a:r>
              <a:rPr lang="tr-TR" sz="2400" dirty="0" smtClean="0">
                <a:solidFill>
                  <a:schemeClr val="tx2">
                    <a:lumMod val="75000"/>
                  </a:schemeClr>
                </a:solidFill>
              </a:rPr>
              <a:t>.</a:t>
            </a:r>
          </a:p>
          <a:p>
            <a:pPr marL="342900" indent="-342900">
              <a:buFont typeface="Wingdings" pitchFamily="2" charset="2"/>
              <a:buChar char="§"/>
            </a:pPr>
            <a:r>
              <a:rPr lang="tr-TR" sz="2400" dirty="0" smtClean="0">
                <a:solidFill>
                  <a:schemeClr val="tx2">
                    <a:lumMod val="75000"/>
                  </a:schemeClr>
                </a:solidFill>
              </a:rPr>
              <a:t>Anadolu </a:t>
            </a:r>
            <a:r>
              <a:rPr lang="tr-TR" sz="2400" dirty="0">
                <a:solidFill>
                  <a:schemeClr val="tx2">
                    <a:lumMod val="75000"/>
                  </a:schemeClr>
                </a:solidFill>
              </a:rPr>
              <a:t>meslek programı alan ve </a:t>
            </a:r>
            <a:r>
              <a:rPr lang="tr-TR" sz="2400" dirty="0" smtClean="0">
                <a:solidFill>
                  <a:schemeClr val="tx2">
                    <a:lumMod val="75000"/>
                  </a:schemeClr>
                </a:solidFill>
              </a:rPr>
              <a:t>dalları</a:t>
            </a:r>
            <a:endParaRPr lang="tr-TR" sz="2400" dirty="0">
              <a:solidFill>
                <a:schemeClr val="tx2">
                  <a:lumMod val="75000"/>
                </a:schemeClr>
              </a:solidFill>
            </a:endParaRPr>
          </a:p>
          <a:p>
            <a:pPr marL="342900" indent="-342900">
              <a:buFont typeface="Wingdings" pitchFamily="2" charset="2"/>
              <a:buChar char="§"/>
            </a:pPr>
            <a:r>
              <a:rPr lang="tr-TR" sz="2400" dirty="0" smtClean="0">
                <a:solidFill>
                  <a:schemeClr val="tx2">
                    <a:lumMod val="75000"/>
                  </a:schemeClr>
                </a:solidFill>
              </a:rPr>
              <a:t>Anadolu </a:t>
            </a:r>
            <a:r>
              <a:rPr lang="tr-TR" sz="2400" dirty="0">
                <a:solidFill>
                  <a:schemeClr val="tx2">
                    <a:lumMod val="75000"/>
                  </a:schemeClr>
                </a:solidFill>
              </a:rPr>
              <a:t>Teknik programı alan ve </a:t>
            </a:r>
            <a:r>
              <a:rPr lang="tr-TR" sz="2400" dirty="0" smtClean="0">
                <a:solidFill>
                  <a:schemeClr val="tx2">
                    <a:lumMod val="75000"/>
                  </a:schemeClr>
                </a:solidFill>
              </a:rPr>
              <a:t>dalları</a:t>
            </a:r>
            <a:endParaRPr lang="tr-TR" sz="2400" dirty="0">
              <a:solidFill>
                <a:schemeClr val="tx2">
                  <a:lumMod val="75000"/>
                </a:schemeClr>
              </a:solidFill>
            </a:endParaRPr>
          </a:p>
        </p:txBody>
      </p:sp>
      <p:sp>
        <p:nvSpPr>
          <p:cNvPr id="5" name="4 Veri Yer Tutucusu"/>
          <p:cNvSpPr>
            <a:spLocks noGrp="1"/>
          </p:cNvSpPr>
          <p:nvPr>
            <p:ph type="dt" sz="half" idx="10"/>
          </p:nvPr>
        </p:nvSpPr>
        <p:spPr/>
        <p:txBody>
          <a:bodyPr/>
          <a:lstStyle/>
          <a:p>
            <a:fld id="{CF997369-FD18-460C-ADB4-4D39EF4D467C}" type="datetime1">
              <a:rPr lang="tr-TR" smtClean="0"/>
              <a:pPr/>
              <a:t>24.04.2023</a:t>
            </a:fld>
            <a:endParaRPr lang="tr-TR"/>
          </a:p>
        </p:txBody>
      </p:sp>
      <p:sp>
        <p:nvSpPr>
          <p:cNvPr id="7" name="6 Altbilgi Yer Tutucusu"/>
          <p:cNvSpPr>
            <a:spLocks noGrp="1"/>
          </p:cNvSpPr>
          <p:nvPr>
            <p:ph type="ftr" sz="quarter" idx="12"/>
          </p:nvPr>
        </p:nvSpPr>
        <p:spPr/>
        <p:txBody>
          <a:bodyPr/>
          <a:lstStyle/>
          <a:p>
            <a:r>
              <a:rPr lang="tr-TR" smtClean="0"/>
              <a:t>N.ÜNLÜ</a:t>
            </a:r>
            <a:endParaRPr lang="tr-TR"/>
          </a:p>
        </p:txBody>
      </p:sp>
      <p:sp>
        <p:nvSpPr>
          <p:cNvPr id="8" name="7 Slayt Numarası Yer Tutucusu"/>
          <p:cNvSpPr>
            <a:spLocks noGrp="1"/>
          </p:cNvSpPr>
          <p:nvPr>
            <p:ph type="sldNum" sz="quarter" idx="11"/>
          </p:nvPr>
        </p:nvSpPr>
        <p:spPr/>
        <p:txBody>
          <a:bodyPr/>
          <a:lstStyle/>
          <a:p>
            <a:fld id="{F302176B-0E47-46AC-8F43-DAB4B8A37D06}" type="slidenum">
              <a:rPr lang="tr-TR" smtClean="0"/>
              <a:pPr/>
              <a:t>12</a:t>
            </a:fld>
            <a:endParaRPr lang="tr-TR"/>
          </a:p>
        </p:txBody>
      </p:sp>
    </p:spTree>
    <p:extLst>
      <p:ext uri="{BB962C8B-B14F-4D97-AF65-F5344CB8AC3E}">
        <p14:creationId xmlns:p14="http://schemas.microsoft.com/office/powerpoint/2010/main" val="1697191688"/>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23728" y="-99392"/>
            <a:ext cx="5157566"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Metin kutusu 5"/>
          <p:cNvSpPr txBox="1"/>
          <p:nvPr/>
        </p:nvSpPr>
        <p:spPr>
          <a:xfrm>
            <a:off x="323528" y="1340768"/>
            <a:ext cx="8555447" cy="4770537"/>
          </a:xfrm>
          <a:prstGeom prst="rect">
            <a:avLst/>
          </a:prstGeom>
          <a:noFill/>
        </p:spPr>
        <p:txBody>
          <a:bodyPr wrap="square" rtlCol="0">
            <a:spAutoFit/>
          </a:bodyPr>
          <a:lstStyle/>
          <a:p>
            <a:r>
              <a:rPr lang="tr-TR" sz="3200" dirty="0" smtClean="0">
                <a:solidFill>
                  <a:srgbClr val="00B050"/>
                </a:solidFill>
              </a:rPr>
              <a:t>Bünyesinde Bulunan Okullar:</a:t>
            </a:r>
          </a:p>
          <a:p>
            <a:pPr marL="342900" indent="-342900">
              <a:buFont typeface="+mj-lt"/>
              <a:buAutoNum type="arabicPeriod"/>
            </a:pPr>
            <a:r>
              <a:rPr lang="tr-TR" sz="2800" dirty="0" smtClean="0">
                <a:solidFill>
                  <a:schemeClr val="tx2">
                    <a:lumMod val="75000"/>
                  </a:schemeClr>
                </a:solidFill>
              </a:rPr>
              <a:t>Anadolu Sağlık Meslek Liseleri</a:t>
            </a:r>
          </a:p>
          <a:p>
            <a:pPr marL="342900" indent="-342900">
              <a:buFont typeface="+mj-lt"/>
              <a:buAutoNum type="arabicPeriod"/>
            </a:pPr>
            <a:r>
              <a:rPr lang="tr-TR" sz="2800" dirty="0" smtClean="0">
                <a:solidFill>
                  <a:schemeClr val="tx2">
                    <a:lumMod val="75000"/>
                  </a:schemeClr>
                </a:solidFill>
              </a:rPr>
              <a:t>Ticaret Meslek Liseleri</a:t>
            </a:r>
          </a:p>
          <a:p>
            <a:pPr marL="342900" indent="-342900">
              <a:buFont typeface="+mj-lt"/>
              <a:buAutoNum type="arabicPeriod"/>
            </a:pPr>
            <a:r>
              <a:rPr lang="tr-TR" sz="2800" dirty="0" smtClean="0">
                <a:solidFill>
                  <a:schemeClr val="tx2">
                    <a:lumMod val="75000"/>
                  </a:schemeClr>
                </a:solidFill>
              </a:rPr>
              <a:t>Turizm ve Otelcilik Meslek Liseleri</a:t>
            </a:r>
          </a:p>
          <a:p>
            <a:pPr marL="342900" indent="-342900">
              <a:buFont typeface="+mj-lt"/>
              <a:buAutoNum type="arabicPeriod"/>
            </a:pPr>
            <a:r>
              <a:rPr lang="tr-TR" sz="2800" dirty="0" smtClean="0">
                <a:solidFill>
                  <a:schemeClr val="tx2">
                    <a:lumMod val="75000"/>
                  </a:schemeClr>
                </a:solidFill>
              </a:rPr>
              <a:t>Kız Teknik Ve Meslek Liseleri</a:t>
            </a:r>
          </a:p>
          <a:p>
            <a:pPr marL="342900" indent="-342900">
              <a:buFont typeface="+mj-lt"/>
              <a:buAutoNum type="arabicPeriod"/>
            </a:pPr>
            <a:r>
              <a:rPr lang="tr-TR" sz="2800" dirty="0" smtClean="0">
                <a:solidFill>
                  <a:schemeClr val="tx2">
                    <a:lumMod val="75000"/>
                  </a:schemeClr>
                </a:solidFill>
              </a:rPr>
              <a:t>Teknik Ve Endüstri Meslek Liseleri</a:t>
            </a:r>
          </a:p>
          <a:p>
            <a:pPr marL="342900" indent="-342900">
              <a:buFont typeface="+mj-lt"/>
              <a:buAutoNum type="arabicPeriod"/>
            </a:pPr>
            <a:r>
              <a:rPr lang="tr-TR" sz="2800" dirty="0" smtClean="0">
                <a:solidFill>
                  <a:schemeClr val="tx2">
                    <a:lumMod val="75000"/>
                  </a:schemeClr>
                </a:solidFill>
              </a:rPr>
              <a:t>Tarım Meslek Liseleri</a:t>
            </a:r>
          </a:p>
          <a:p>
            <a:pPr marL="342900" indent="-342900">
              <a:buFont typeface="+mj-lt"/>
              <a:buAutoNum type="arabicPeriod"/>
            </a:pPr>
            <a:r>
              <a:rPr lang="tr-TR" sz="2800" dirty="0" smtClean="0">
                <a:solidFill>
                  <a:schemeClr val="tx2">
                    <a:lumMod val="75000"/>
                  </a:schemeClr>
                </a:solidFill>
              </a:rPr>
              <a:t>Güzel Sanatlar Liseleri</a:t>
            </a:r>
          </a:p>
          <a:p>
            <a:pPr marL="342900" indent="-342900">
              <a:buFont typeface="+mj-lt"/>
              <a:buAutoNum type="arabicPeriod"/>
            </a:pPr>
            <a:r>
              <a:rPr lang="tr-TR" sz="2800" dirty="0" smtClean="0">
                <a:solidFill>
                  <a:schemeClr val="tx2">
                    <a:lumMod val="75000"/>
                  </a:schemeClr>
                </a:solidFill>
              </a:rPr>
              <a:t>Spor Liseleri</a:t>
            </a:r>
          </a:p>
          <a:p>
            <a:pPr marL="342900" indent="-342900">
              <a:buFont typeface="+mj-lt"/>
              <a:buAutoNum type="arabicPeriod"/>
            </a:pPr>
            <a:endParaRPr lang="tr-TR" sz="2800" dirty="0" smtClean="0">
              <a:solidFill>
                <a:schemeClr val="tx2">
                  <a:lumMod val="75000"/>
                </a:schemeClr>
              </a:solidFill>
            </a:endParaRPr>
          </a:p>
          <a:p>
            <a:endParaRPr lang="tr-TR" sz="2000" dirty="0">
              <a:solidFill>
                <a:schemeClr val="tx2">
                  <a:lumMod val="75000"/>
                </a:schemeClr>
              </a:solidFill>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5013176"/>
            <a:ext cx="1840540" cy="1800000"/>
          </a:xfrm>
          <a:prstGeom prst="ellipse">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229200"/>
            <a:ext cx="2086926" cy="1570360"/>
          </a:xfrm>
          <a:prstGeom prst="ellipse">
            <a:avLst/>
          </a:prstGeom>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5157335"/>
            <a:ext cx="2400000" cy="1440017"/>
          </a:xfrm>
          <a:prstGeom prst="ellipse">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6679" y="1318434"/>
            <a:ext cx="1831441" cy="1800000"/>
          </a:xfrm>
          <a:prstGeom prst="rect">
            <a:avLst/>
          </a:pr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2399" y="3119647"/>
            <a:ext cx="1800000" cy="1800000"/>
          </a:xfrm>
          <a:prstGeom prst="ellipse">
            <a:avLst/>
          </a:prstGeom>
        </p:spPr>
      </p:pic>
      <p:sp>
        <p:nvSpPr>
          <p:cNvPr id="13" name="12 Veri Yer Tutucusu"/>
          <p:cNvSpPr>
            <a:spLocks noGrp="1"/>
          </p:cNvSpPr>
          <p:nvPr>
            <p:ph type="dt" sz="half" idx="10"/>
          </p:nvPr>
        </p:nvSpPr>
        <p:spPr/>
        <p:txBody>
          <a:bodyPr/>
          <a:lstStyle/>
          <a:p>
            <a:fld id="{79BBCB64-32DB-4965-AE8C-92D29075D8B1}" type="datetime1">
              <a:rPr lang="tr-TR" smtClean="0"/>
              <a:pPr/>
              <a:t>24.04.2023</a:t>
            </a:fld>
            <a:endParaRPr lang="tr-TR"/>
          </a:p>
        </p:txBody>
      </p:sp>
      <p:sp>
        <p:nvSpPr>
          <p:cNvPr id="14" name="13 Altbilgi Yer Tutucusu"/>
          <p:cNvSpPr>
            <a:spLocks noGrp="1"/>
          </p:cNvSpPr>
          <p:nvPr>
            <p:ph type="ftr" sz="quarter" idx="12"/>
          </p:nvPr>
        </p:nvSpPr>
        <p:spPr/>
        <p:txBody>
          <a:bodyPr/>
          <a:lstStyle/>
          <a:p>
            <a:r>
              <a:rPr lang="tr-TR" smtClean="0"/>
              <a:t>N.ÜNLÜ</a:t>
            </a:r>
            <a:endParaRPr lang="tr-TR"/>
          </a:p>
        </p:txBody>
      </p:sp>
      <p:sp>
        <p:nvSpPr>
          <p:cNvPr id="15" name="14 Slayt Numarası Yer Tutucusu"/>
          <p:cNvSpPr>
            <a:spLocks noGrp="1"/>
          </p:cNvSpPr>
          <p:nvPr>
            <p:ph type="sldNum" sz="quarter" idx="11"/>
          </p:nvPr>
        </p:nvSpPr>
        <p:spPr/>
        <p:txBody>
          <a:bodyPr/>
          <a:lstStyle/>
          <a:p>
            <a:fld id="{F302176B-0E47-46AC-8F43-DAB4B8A37D06}" type="slidenum">
              <a:rPr lang="tr-TR" smtClean="0"/>
              <a:pPr/>
              <a:t>13</a:t>
            </a:fld>
            <a:endParaRPr lang="tr-TR"/>
          </a:p>
        </p:txBody>
      </p:sp>
    </p:spTree>
    <p:extLst>
      <p:ext uri="{BB962C8B-B14F-4D97-AF65-F5344CB8AC3E}">
        <p14:creationId xmlns:p14="http://schemas.microsoft.com/office/powerpoint/2010/main" val="26137834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38496" y="366713"/>
            <a:ext cx="7819753" cy="758825"/>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tr-TR"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tr-TR"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tr-TR" sz="3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Meslekî ve Teknik Anadolu Liselerine alan tercihi nasıl yapılacak? </a:t>
            </a:r>
          </a:p>
        </p:txBody>
      </p:sp>
      <p:sp>
        <p:nvSpPr>
          <p:cNvPr id="167939" name="İçerik Yer Tutucusu 2"/>
          <p:cNvSpPr>
            <a:spLocks noGrp="1"/>
          </p:cNvSpPr>
          <p:nvPr>
            <p:ph sz="quarter" idx="1"/>
          </p:nvPr>
        </p:nvSpPr>
        <p:spPr>
          <a:xfrm>
            <a:off x="301625" y="1665288"/>
            <a:ext cx="8504238" cy="4572000"/>
          </a:xfrm>
        </p:spPr>
        <p:txBody>
          <a:bodyPr/>
          <a:lstStyle/>
          <a:p>
            <a:pPr algn="just"/>
            <a:r>
              <a:rPr lang="tr-TR" sz="2400" dirty="0" smtClean="0"/>
              <a:t>OBP’ ye göre öğrenci alan tüm Resmi ve Özel Meslekî ve Teknik Anadolu Liselerinde kayıtlar Anadolu Meslek Lisesi Programına alan tercihi 9. sınıfın ilk ayında yapılacaktır. </a:t>
            </a:r>
          </a:p>
          <a:p>
            <a:pPr algn="just"/>
            <a:endParaRPr lang="tr-TR" sz="1400" dirty="0" smtClean="0"/>
          </a:p>
          <a:p>
            <a:pPr algn="just"/>
            <a:endParaRPr lang="tr-TR" sz="1400" dirty="0" smtClean="0"/>
          </a:p>
          <a:p>
            <a:pPr algn="just"/>
            <a:r>
              <a:rPr lang="tr-TR" sz="2400" dirty="0" smtClean="0"/>
              <a:t>Genel başvuru şartlarının yanında öğrencinin sağlık durumunun girmek istediği okulun ve mesleğin öğrenimine elverişli olması şartı aranacaktır. </a:t>
            </a:r>
          </a:p>
        </p:txBody>
      </p:sp>
      <p:sp>
        <p:nvSpPr>
          <p:cNvPr id="4" name="3 Veri Yer Tutucusu"/>
          <p:cNvSpPr>
            <a:spLocks noGrp="1"/>
          </p:cNvSpPr>
          <p:nvPr>
            <p:ph type="dt" sz="half" idx="10"/>
          </p:nvPr>
        </p:nvSpPr>
        <p:spPr/>
        <p:txBody>
          <a:bodyPr/>
          <a:lstStyle/>
          <a:p>
            <a:fld id="{B8AD0CB4-4540-497C-B671-6F105049C2FC}" type="datetime1">
              <a:rPr lang="tr-TR" smtClean="0"/>
              <a:pPr/>
              <a:t>24.04.2023</a:t>
            </a:fld>
            <a:endParaRPr lang="tr-TR"/>
          </a:p>
        </p:txBody>
      </p:sp>
      <p:sp>
        <p:nvSpPr>
          <p:cNvPr id="5" name="4 Altbilgi Yer Tutucusu"/>
          <p:cNvSpPr>
            <a:spLocks noGrp="1"/>
          </p:cNvSpPr>
          <p:nvPr>
            <p:ph type="ftr" sz="quarter" idx="12"/>
          </p:nvPr>
        </p:nvSpPr>
        <p:spPr/>
        <p:txBody>
          <a:bodyPr/>
          <a:lstStyle/>
          <a:p>
            <a:r>
              <a:rPr lang="tr-TR" smtClean="0"/>
              <a:t>N.ÜNLÜ</a:t>
            </a:r>
            <a:endParaRPr lang="tr-TR"/>
          </a:p>
        </p:txBody>
      </p:sp>
      <p:sp>
        <p:nvSpPr>
          <p:cNvPr id="6" name="5 Slayt Numarası Yer Tutucusu"/>
          <p:cNvSpPr>
            <a:spLocks noGrp="1"/>
          </p:cNvSpPr>
          <p:nvPr>
            <p:ph type="sldNum" sz="quarter" idx="11"/>
          </p:nvPr>
        </p:nvSpPr>
        <p:spPr/>
        <p:txBody>
          <a:bodyPr/>
          <a:lstStyle/>
          <a:p>
            <a:fld id="{F302176B-0E47-46AC-8F43-DAB4B8A37D06}" type="slidenum">
              <a:rPr lang="tr-TR" smtClean="0"/>
              <a:pPr/>
              <a:t>14</a:t>
            </a:fld>
            <a:endParaRPr lang="tr-TR"/>
          </a:p>
        </p:txBody>
      </p:sp>
      <p:sp>
        <p:nvSpPr>
          <p:cNvPr id="7" name="6 Metin kutusu"/>
          <p:cNvSpPr txBox="1"/>
          <p:nvPr/>
        </p:nvSpPr>
        <p:spPr>
          <a:xfrm>
            <a:off x="683568" y="1052736"/>
            <a:ext cx="1872629" cy="253916"/>
          </a:xfrm>
          <a:prstGeom prst="rect">
            <a:avLst/>
          </a:prstGeom>
          <a:noFill/>
        </p:spPr>
        <p:txBody>
          <a:bodyPr wrap="none" rtlCol="0">
            <a:spAutoFit/>
          </a:bodyPr>
          <a:lstStyle/>
          <a:p>
            <a:r>
              <a:rPr lang="tr-TR" sz="1050" i="1" dirty="0" smtClean="0">
                <a:latin typeface="Comic Sans MS" pitchFamily="66" charset="0"/>
              </a:rPr>
              <a:t>OBP: Ortaokul Başarı Puanı</a:t>
            </a:r>
            <a:endParaRPr lang="tr-TR" sz="1050" i="1" dirty="0">
              <a:latin typeface="Comic Sans MS" pitchFamily="66" charset="0"/>
            </a:endParaRPr>
          </a:p>
        </p:txBody>
      </p:sp>
    </p:spTree>
    <p:extLst>
      <p:ext uri="{BB962C8B-B14F-4D97-AF65-F5344CB8AC3E}">
        <p14:creationId xmlns:p14="http://schemas.microsoft.com/office/powerpoint/2010/main" val="2839615389"/>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84876"/>
            <a:ext cx="8892480" cy="120032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Metin kutusu 5"/>
          <p:cNvSpPr txBox="1"/>
          <p:nvPr/>
        </p:nvSpPr>
        <p:spPr>
          <a:xfrm>
            <a:off x="179512" y="1672470"/>
            <a:ext cx="6912768" cy="5350183"/>
          </a:xfrm>
          <a:prstGeom prst="rect">
            <a:avLst/>
          </a:prstGeom>
          <a:noFill/>
        </p:spPr>
        <p:txBody>
          <a:bodyPr wrap="square" rtlCol="0">
            <a:spAutoFit/>
          </a:bodyPr>
          <a:lstStyle/>
          <a:p>
            <a:pPr marL="342900" indent="-342900">
              <a:spcBef>
                <a:spcPts val="200"/>
              </a:spcBef>
              <a:spcAft>
                <a:spcPts val="200"/>
              </a:spcAft>
              <a:buFont typeface="Wingdings" pitchFamily="2" charset="2"/>
              <a:buChar char="q"/>
            </a:pPr>
            <a:r>
              <a:rPr lang="tr-TR" altLang="tr-TR" sz="2200" dirty="0" smtClean="0">
                <a:solidFill>
                  <a:schemeClr val="tx2">
                    <a:lumMod val="75000"/>
                  </a:schemeClr>
                </a:solidFill>
              </a:rPr>
              <a:t>Bu </a:t>
            </a:r>
            <a:r>
              <a:rPr lang="tr-TR" altLang="tr-TR" sz="2200" dirty="0">
                <a:solidFill>
                  <a:schemeClr val="tx2">
                    <a:lumMod val="75000"/>
                  </a:schemeClr>
                </a:solidFill>
              </a:rPr>
              <a:t>okullarda öğrencilere, orta öğretim düzeyinde ortak bir genel kültür kazandırmayı amaçlayan </a:t>
            </a:r>
            <a:r>
              <a:rPr lang="tr-TR" altLang="tr-TR" sz="2200" b="1" dirty="0">
                <a:solidFill>
                  <a:schemeClr val="tx2">
                    <a:lumMod val="75000"/>
                  </a:schemeClr>
                </a:solidFill>
              </a:rPr>
              <a:t>genel kültür dersleri ile birlikte endüstriyel teknik alanlarda mesleki formasyon verilmesini</a:t>
            </a:r>
            <a:r>
              <a:rPr lang="tr-TR" altLang="tr-TR" sz="2200" dirty="0">
                <a:solidFill>
                  <a:schemeClr val="tx2">
                    <a:lumMod val="75000"/>
                  </a:schemeClr>
                </a:solidFill>
              </a:rPr>
              <a:t> ve en az bir yabancı dil öğretilmesini amaçlayan, öğrencileri hem hayata, hem de yüksek öğrenime hazırlayan, programlar </a:t>
            </a:r>
            <a:r>
              <a:rPr lang="tr-TR" altLang="tr-TR" sz="2200" dirty="0" smtClean="0">
                <a:solidFill>
                  <a:schemeClr val="tx2">
                    <a:lumMod val="75000"/>
                  </a:schemeClr>
                </a:solidFill>
              </a:rPr>
              <a:t>uygulanmaktadır.</a:t>
            </a:r>
          </a:p>
          <a:p>
            <a:pPr marL="342900" indent="-342900">
              <a:spcBef>
                <a:spcPts val="200"/>
              </a:spcBef>
              <a:spcAft>
                <a:spcPts val="200"/>
              </a:spcAft>
              <a:buFont typeface="Wingdings" pitchFamily="2" charset="2"/>
              <a:buChar char="q"/>
            </a:pPr>
            <a:r>
              <a:rPr lang="tr-TR" altLang="tr-TR" sz="2200" dirty="0" smtClean="0">
                <a:solidFill>
                  <a:schemeClr val="tx2">
                    <a:lumMod val="75000"/>
                  </a:schemeClr>
                </a:solidFill>
              </a:rPr>
              <a:t>Anadolu teknik meslek liselerinin öğretim süresi 4 yıldır. </a:t>
            </a:r>
          </a:p>
          <a:p>
            <a:pPr marL="342900" indent="-342900" algn="just">
              <a:spcBef>
                <a:spcPts val="200"/>
              </a:spcBef>
              <a:spcAft>
                <a:spcPts val="200"/>
              </a:spcAft>
              <a:buFont typeface="Wingdings" pitchFamily="2" charset="2"/>
              <a:buChar char="q"/>
            </a:pPr>
            <a:r>
              <a:rPr lang="tr-TR" altLang="tr-TR" sz="2200" dirty="0" smtClean="0">
                <a:solidFill>
                  <a:schemeClr val="tx2">
                    <a:lumMod val="75000"/>
                  </a:schemeClr>
                </a:solidFill>
              </a:rPr>
              <a:t>Mezunları </a:t>
            </a:r>
            <a:r>
              <a:rPr lang="tr-TR" altLang="tr-TR" sz="2200" dirty="0">
                <a:solidFill>
                  <a:schemeClr val="tx2">
                    <a:lumMod val="75000"/>
                  </a:schemeClr>
                </a:solidFill>
              </a:rPr>
              <a:t>sınavsız olarak alanlarındaki meslek yüksekokulu programlarına girebilmektedirler.</a:t>
            </a:r>
          </a:p>
          <a:p>
            <a:pPr marL="342900" indent="-342900" algn="just">
              <a:spcBef>
                <a:spcPts val="200"/>
              </a:spcBef>
              <a:spcAft>
                <a:spcPts val="200"/>
              </a:spcAft>
              <a:buFont typeface="Wingdings" pitchFamily="2" charset="2"/>
              <a:buChar char="q"/>
            </a:pPr>
            <a:r>
              <a:rPr lang="tr-TR" altLang="tr-TR" sz="2200" dirty="0">
                <a:solidFill>
                  <a:schemeClr val="tx2">
                    <a:lumMod val="75000"/>
                  </a:schemeClr>
                </a:solidFill>
              </a:rPr>
              <a:t>Bu okulu </a:t>
            </a:r>
            <a:r>
              <a:rPr lang="tr-TR" altLang="tr-TR" sz="2200" dirty="0" smtClean="0">
                <a:solidFill>
                  <a:schemeClr val="tx2">
                    <a:lumMod val="75000"/>
                  </a:schemeClr>
                </a:solidFill>
              </a:rPr>
              <a:t>bitiren öğrencilere </a:t>
            </a:r>
            <a:r>
              <a:rPr lang="tr-TR" altLang="tr-TR" sz="2200" dirty="0">
                <a:solidFill>
                  <a:schemeClr val="tx2">
                    <a:lumMod val="75000"/>
                  </a:schemeClr>
                </a:solidFill>
              </a:rPr>
              <a:t>ustalık belgesinin yetki ve sorumluluklarına sahip </a:t>
            </a:r>
            <a:r>
              <a:rPr lang="tr-TR" altLang="tr-TR" sz="2200" b="1" dirty="0">
                <a:solidFill>
                  <a:srgbClr val="00B050"/>
                </a:solidFill>
              </a:rPr>
              <a:t>İŞ YERİ AÇMA BELGESİ </a:t>
            </a:r>
            <a:r>
              <a:rPr lang="tr-TR" altLang="tr-TR" sz="2200" dirty="0">
                <a:solidFill>
                  <a:schemeClr val="tx2">
                    <a:lumMod val="75000"/>
                  </a:schemeClr>
                </a:solidFill>
              </a:rPr>
              <a:t>verilir, ayrıca </a:t>
            </a:r>
            <a:r>
              <a:rPr lang="tr-TR" altLang="tr-TR" sz="2200" b="1" dirty="0">
                <a:solidFill>
                  <a:srgbClr val="00B050"/>
                </a:solidFill>
              </a:rPr>
              <a:t>TEKNİSYEN </a:t>
            </a:r>
            <a:r>
              <a:rPr lang="tr-TR" altLang="tr-TR" sz="2200" dirty="0">
                <a:solidFill>
                  <a:schemeClr val="tx2">
                    <a:lumMod val="75000"/>
                  </a:schemeClr>
                </a:solidFill>
              </a:rPr>
              <a:t>unvanı ile istihdam </a:t>
            </a:r>
            <a:r>
              <a:rPr lang="tr-TR" altLang="tr-TR" sz="2200" dirty="0" smtClean="0">
                <a:solidFill>
                  <a:schemeClr val="tx2">
                    <a:lumMod val="75000"/>
                  </a:schemeClr>
                </a:solidFill>
              </a:rPr>
              <a:t>edilirler.</a:t>
            </a:r>
            <a:endParaRPr lang="tr-TR" altLang="tr-TR" sz="2200" dirty="0">
              <a:solidFill>
                <a:schemeClr val="tx2">
                  <a:lumMod val="75000"/>
                </a:schemeClr>
              </a:solidFill>
            </a:endParaRPr>
          </a:p>
          <a:p>
            <a:endParaRPr lang="tr-TR" sz="2200" dirty="0" smtClean="0">
              <a:solidFill>
                <a:schemeClr val="tx2">
                  <a:lumMod val="75000"/>
                </a:schemeClr>
              </a:solidFill>
            </a:endParaRPr>
          </a:p>
          <a:p>
            <a:endParaRPr lang="tr-TR" sz="2200" dirty="0">
              <a:solidFill>
                <a:schemeClr val="tx2">
                  <a:lumMod val="75000"/>
                </a:schemeClr>
              </a:solidFill>
            </a:endParaRPr>
          </a:p>
        </p:txBody>
      </p:sp>
      <p:sp>
        <p:nvSpPr>
          <p:cNvPr id="2" name="Dikdörtgen 1"/>
          <p:cNvSpPr/>
          <p:nvPr/>
        </p:nvSpPr>
        <p:spPr>
          <a:xfrm>
            <a:off x="1403648" y="1124744"/>
            <a:ext cx="4587346" cy="400110"/>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tr-TR" altLang="tr-TR" sz="20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 ANADOLU TEKNİK VE MESLEK LİSELERİ </a:t>
            </a:r>
            <a:endParaRPr lang="tr-TR" sz="20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1556992"/>
            <a:ext cx="2195736" cy="1800000"/>
          </a:xfrm>
          <a:prstGeom prst="rect">
            <a:avLst/>
          </a:prstGeom>
          <a:effectLst>
            <a:softEdge rad="63500"/>
          </a:effectLst>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3285184"/>
            <a:ext cx="2123728" cy="1800000"/>
          </a:xfrm>
          <a:prstGeom prst="rect">
            <a:avLst/>
          </a:prstGeom>
          <a:effectLst>
            <a:softEdge rad="63500"/>
          </a:effectLst>
        </p:spPr>
      </p:pic>
      <p:pic>
        <p:nvPicPr>
          <p:cNvPr id="8" name="Resim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092280" y="5085184"/>
            <a:ext cx="1944216" cy="1728192"/>
          </a:xfrm>
          <a:prstGeom prst="rect">
            <a:avLst/>
          </a:prstGeom>
        </p:spPr>
      </p:pic>
      <p:sp>
        <p:nvSpPr>
          <p:cNvPr id="9" name="8 Veri Yer Tutucusu"/>
          <p:cNvSpPr>
            <a:spLocks noGrp="1"/>
          </p:cNvSpPr>
          <p:nvPr>
            <p:ph type="dt" sz="half" idx="10"/>
          </p:nvPr>
        </p:nvSpPr>
        <p:spPr/>
        <p:txBody>
          <a:bodyPr/>
          <a:lstStyle/>
          <a:p>
            <a:fld id="{073EF9D6-D4CE-4575-8A50-1649162C61D9}" type="datetime1">
              <a:rPr lang="tr-TR" smtClean="0"/>
              <a:pPr/>
              <a:t>24.04.2023</a:t>
            </a:fld>
            <a:endParaRPr lang="tr-TR"/>
          </a:p>
        </p:txBody>
      </p:sp>
      <p:sp>
        <p:nvSpPr>
          <p:cNvPr id="10" name="9 Altbilgi Yer Tutucusu"/>
          <p:cNvSpPr>
            <a:spLocks noGrp="1"/>
          </p:cNvSpPr>
          <p:nvPr>
            <p:ph type="ftr" sz="quarter" idx="12"/>
          </p:nvPr>
        </p:nvSpPr>
        <p:spPr/>
        <p:txBody>
          <a:bodyPr/>
          <a:lstStyle/>
          <a:p>
            <a:r>
              <a:rPr lang="tr-TR" smtClean="0"/>
              <a:t>N.ÜNLÜ</a:t>
            </a:r>
            <a:endParaRPr lang="tr-TR"/>
          </a:p>
        </p:txBody>
      </p:sp>
      <p:sp>
        <p:nvSpPr>
          <p:cNvPr id="11" name="10 Slayt Numarası Yer Tutucusu"/>
          <p:cNvSpPr>
            <a:spLocks noGrp="1"/>
          </p:cNvSpPr>
          <p:nvPr>
            <p:ph type="sldNum" sz="quarter" idx="11"/>
          </p:nvPr>
        </p:nvSpPr>
        <p:spPr/>
        <p:txBody>
          <a:bodyPr/>
          <a:lstStyle/>
          <a:p>
            <a:fld id="{F302176B-0E47-46AC-8F43-DAB4B8A37D06}" type="slidenum">
              <a:rPr lang="tr-TR" smtClean="0"/>
              <a:pPr/>
              <a:t>15</a:t>
            </a:fld>
            <a:endParaRPr lang="tr-TR"/>
          </a:p>
        </p:txBody>
      </p:sp>
    </p:spTree>
    <p:extLst>
      <p:ext uri="{BB962C8B-B14F-4D97-AF65-F5344CB8AC3E}">
        <p14:creationId xmlns:p14="http://schemas.microsoft.com/office/powerpoint/2010/main" val="8069621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39194" y="-99392"/>
            <a:ext cx="4326634" cy="132343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Metin kutusu 5"/>
          <p:cNvSpPr txBox="1"/>
          <p:nvPr/>
        </p:nvSpPr>
        <p:spPr>
          <a:xfrm>
            <a:off x="107504" y="1798950"/>
            <a:ext cx="6768752" cy="5755422"/>
          </a:xfrm>
          <a:prstGeom prst="rect">
            <a:avLst/>
          </a:prstGeom>
          <a:noFill/>
        </p:spPr>
        <p:txBody>
          <a:bodyPr wrap="square" rtlCol="0">
            <a:spAutoFit/>
          </a:bodyPr>
          <a:lstStyle/>
          <a:p>
            <a:pPr marL="342900" indent="-342900" algn="just">
              <a:lnSpc>
                <a:spcPct val="150000"/>
              </a:lnSpc>
              <a:spcBef>
                <a:spcPts val="200"/>
              </a:spcBef>
              <a:spcAft>
                <a:spcPts val="200"/>
              </a:spcAft>
              <a:buFont typeface="Wingdings" pitchFamily="2" charset="2"/>
              <a:buChar char="q"/>
            </a:pPr>
            <a:r>
              <a:rPr lang="tr-TR" altLang="tr-TR" sz="2200" dirty="0" smtClean="0">
                <a:solidFill>
                  <a:schemeClr val="tx2">
                    <a:lumMod val="75000"/>
                  </a:schemeClr>
                </a:solidFill>
              </a:rPr>
              <a:t>Kamu </a:t>
            </a:r>
            <a:r>
              <a:rPr lang="tr-TR" altLang="tr-TR" sz="2200" dirty="0">
                <a:solidFill>
                  <a:schemeClr val="tx2">
                    <a:lumMod val="75000"/>
                  </a:schemeClr>
                </a:solidFill>
              </a:rPr>
              <a:t>ve özel sektörün</a:t>
            </a:r>
            <a:r>
              <a:rPr lang="tr-TR" altLang="tr-TR" sz="2200" b="1" dirty="0">
                <a:solidFill>
                  <a:schemeClr val="tx2">
                    <a:lumMod val="75000"/>
                  </a:schemeClr>
                </a:solidFill>
              </a:rPr>
              <a:t> muhasebe ve finansman, pazarlama ve perakende, büro yönetimi ve sekreterlik, bilişim teknolojileri alanlarında</a:t>
            </a:r>
            <a:r>
              <a:rPr lang="tr-TR" altLang="tr-TR" sz="2200" dirty="0">
                <a:solidFill>
                  <a:schemeClr val="tx2">
                    <a:lumMod val="75000"/>
                  </a:schemeClr>
                </a:solidFill>
              </a:rPr>
              <a:t>  ihtiyaç duyduğu, yabancı dil bilir, nitelikli elemanları yetiştiren, öğrencileri hem mesleğe hem de yüksek öğrenime hazırlayan ilköğretim okulu  üzerine dört yıl eğitim  süreli  meslek liseleridir.</a:t>
            </a:r>
          </a:p>
          <a:p>
            <a:pPr marL="342900" indent="-342900">
              <a:buFont typeface="Wingdings" pitchFamily="2" charset="2"/>
              <a:buChar char="q"/>
            </a:pPr>
            <a:r>
              <a:rPr lang="tr-TR" altLang="tr-TR" sz="2200" dirty="0" smtClean="0">
                <a:solidFill>
                  <a:schemeClr val="tx2">
                    <a:lumMod val="75000"/>
                  </a:schemeClr>
                </a:solidFill>
              </a:rPr>
              <a:t>Mezunları YKS’ de gösterdikleri başarı durumlarına göre alanlarında </a:t>
            </a:r>
            <a:r>
              <a:rPr lang="tr-TR" altLang="tr-TR" sz="2200" dirty="0">
                <a:solidFill>
                  <a:schemeClr val="tx2">
                    <a:lumMod val="75000"/>
                  </a:schemeClr>
                </a:solidFill>
              </a:rPr>
              <a:t>meslek yüksek okulu programlarına girebilmektedirler.</a:t>
            </a:r>
          </a:p>
          <a:p>
            <a:pPr>
              <a:spcBef>
                <a:spcPts val="200"/>
              </a:spcBef>
              <a:spcAft>
                <a:spcPts val="200"/>
              </a:spcAft>
              <a:buFont typeface="Wingdings" pitchFamily="2" charset="2"/>
              <a:buChar char="v"/>
            </a:pPr>
            <a:endParaRPr lang="tr-TR" altLang="tr-TR" sz="2200" dirty="0">
              <a:solidFill>
                <a:schemeClr val="tx2">
                  <a:lumMod val="75000"/>
                </a:schemeClr>
              </a:solidFill>
            </a:endParaRPr>
          </a:p>
          <a:p>
            <a:endParaRPr lang="tr-TR" sz="2200" dirty="0" smtClean="0">
              <a:solidFill>
                <a:schemeClr val="tx2">
                  <a:lumMod val="75000"/>
                </a:schemeClr>
              </a:solidFill>
            </a:endParaRPr>
          </a:p>
          <a:p>
            <a:endParaRPr lang="tr-TR" sz="2200" dirty="0">
              <a:solidFill>
                <a:schemeClr val="tx2">
                  <a:lumMod val="75000"/>
                </a:schemeClr>
              </a:solidFill>
            </a:endParaRPr>
          </a:p>
        </p:txBody>
      </p:sp>
      <p:sp>
        <p:nvSpPr>
          <p:cNvPr id="2" name="Dikdörtgen 1"/>
          <p:cNvSpPr/>
          <p:nvPr/>
        </p:nvSpPr>
        <p:spPr>
          <a:xfrm>
            <a:off x="899592" y="1268760"/>
            <a:ext cx="5124223" cy="589072"/>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just">
              <a:lnSpc>
                <a:spcPct val="150000"/>
              </a:lnSpc>
              <a:spcBef>
                <a:spcPts val="200"/>
              </a:spcBef>
              <a:spcAft>
                <a:spcPts val="200"/>
              </a:spcAft>
            </a:pPr>
            <a:r>
              <a:rPr lang="tr-TR" altLang="tr-TR"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 </a:t>
            </a:r>
            <a:r>
              <a:rPr lang="tr-TR" altLang="tr-TR" sz="24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TİCARET MESLEK LİSELERİ</a:t>
            </a:r>
            <a:endParaRPr lang="tr-TR" altLang="tr-TR" sz="24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1916832"/>
            <a:ext cx="2160240" cy="2088232"/>
          </a:xfrm>
          <a:prstGeom prst="rect">
            <a:avLst/>
          </a:prstGeom>
          <a:effectLst>
            <a:softEdge rad="63500"/>
          </a:effectLst>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3" y="4365104"/>
            <a:ext cx="2088233" cy="1800000"/>
          </a:xfrm>
          <a:prstGeom prst="rect">
            <a:avLst/>
          </a:prstGeom>
          <a:effectLst>
            <a:softEdge rad="63500"/>
          </a:effectLst>
        </p:spPr>
      </p:pic>
      <p:sp>
        <p:nvSpPr>
          <p:cNvPr id="7" name="6 Veri Yer Tutucusu"/>
          <p:cNvSpPr>
            <a:spLocks noGrp="1"/>
          </p:cNvSpPr>
          <p:nvPr>
            <p:ph type="dt" sz="half" idx="10"/>
          </p:nvPr>
        </p:nvSpPr>
        <p:spPr/>
        <p:txBody>
          <a:bodyPr/>
          <a:lstStyle/>
          <a:p>
            <a:fld id="{EF40DE75-332C-42CB-A21D-750E92855858}" type="datetime1">
              <a:rPr lang="tr-TR" smtClean="0"/>
              <a:pPr/>
              <a:t>24.04.2023</a:t>
            </a:fld>
            <a:endParaRPr lang="tr-TR"/>
          </a:p>
        </p:txBody>
      </p:sp>
      <p:sp>
        <p:nvSpPr>
          <p:cNvPr id="10" name="9 Altbilgi Yer Tutucusu"/>
          <p:cNvSpPr>
            <a:spLocks noGrp="1"/>
          </p:cNvSpPr>
          <p:nvPr>
            <p:ph type="ftr" sz="quarter" idx="12"/>
          </p:nvPr>
        </p:nvSpPr>
        <p:spPr/>
        <p:txBody>
          <a:bodyPr/>
          <a:lstStyle/>
          <a:p>
            <a:r>
              <a:rPr lang="tr-TR" dirty="0" smtClean="0"/>
              <a:t>N.ÜNLÜ</a:t>
            </a:r>
            <a:endParaRPr lang="tr-TR" dirty="0"/>
          </a:p>
        </p:txBody>
      </p:sp>
      <p:sp>
        <p:nvSpPr>
          <p:cNvPr id="11" name="10 Slayt Numarası Yer Tutucusu"/>
          <p:cNvSpPr>
            <a:spLocks noGrp="1"/>
          </p:cNvSpPr>
          <p:nvPr>
            <p:ph type="sldNum" sz="quarter" idx="11"/>
          </p:nvPr>
        </p:nvSpPr>
        <p:spPr/>
        <p:txBody>
          <a:bodyPr/>
          <a:lstStyle/>
          <a:p>
            <a:fld id="{F302176B-0E47-46AC-8F43-DAB4B8A37D06}" type="slidenum">
              <a:rPr lang="tr-TR" smtClean="0"/>
              <a:pPr/>
              <a:t>16</a:t>
            </a:fld>
            <a:endParaRPr lang="tr-TR"/>
          </a:p>
        </p:txBody>
      </p:sp>
    </p:spTree>
    <p:extLst>
      <p:ext uri="{BB962C8B-B14F-4D97-AF65-F5344CB8AC3E}">
        <p14:creationId xmlns:p14="http://schemas.microsoft.com/office/powerpoint/2010/main" val="123031658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1038497" y="404813"/>
            <a:ext cx="7659415" cy="6192837"/>
          </a:xfrm>
        </p:spPr>
        <p:txBody>
          <a:bodyPr/>
          <a:lstStyle/>
          <a:p>
            <a:pPr marL="0" indent="0" eaLnBrk="1" hangingPunct="1">
              <a:lnSpc>
                <a:spcPct val="80000"/>
              </a:lnSpc>
              <a:buNone/>
            </a:pPr>
            <a:r>
              <a:rPr lang="tr-TR" altLang="tr-TR" sz="1400" b="1" dirty="0" smtClean="0"/>
              <a:t>MUHASEBE VE FİNANSMAN ALANI</a:t>
            </a:r>
            <a:endParaRPr lang="tr-TR" altLang="tr-TR" sz="1400" dirty="0" smtClean="0"/>
          </a:p>
          <a:p>
            <a:pPr marL="0" indent="0" eaLnBrk="1" hangingPunct="1">
              <a:lnSpc>
                <a:spcPct val="80000"/>
              </a:lnSpc>
              <a:buNone/>
            </a:pPr>
            <a:r>
              <a:rPr lang="tr-TR" altLang="tr-TR" sz="1400" dirty="0" smtClean="0"/>
              <a:t>·          Muhasebe Dalı</a:t>
            </a:r>
          </a:p>
          <a:p>
            <a:pPr marL="0" indent="0" eaLnBrk="1" hangingPunct="1">
              <a:lnSpc>
                <a:spcPct val="80000"/>
              </a:lnSpc>
              <a:buNone/>
            </a:pPr>
            <a:r>
              <a:rPr lang="tr-TR" altLang="tr-TR" sz="1400" dirty="0" smtClean="0"/>
              <a:t>·          Bilgisayarlı Muhasebe Dalı</a:t>
            </a:r>
          </a:p>
          <a:p>
            <a:pPr marL="0" indent="0" eaLnBrk="1" hangingPunct="1">
              <a:lnSpc>
                <a:spcPct val="80000"/>
              </a:lnSpc>
              <a:buNone/>
            </a:pPr>
            <a:r>
              <a:rPr lang="tr-TR" altLang="tr-TR" sz="1400" dirty="0" smtClean="0"/>
              <a:t>·          Bankacılık Dalı</a:t>
            </a:r>
          </a:p>
          <a:p>
            <a:pPr marL="0" indent="0" eaLnBrk="1" hangingPunct="1">
              <a:lnSpc>
                <a:spcPct val="80000"/>
              </a:lnSpc>
              <a:buNone/>
            </a:pPr>
            <a:r>
              <a:rPr lang="tr-TR" altLang="tr-TR" sz="1400" dirty="0" smtClean="0"/>
              <a:t>·          Dış Ticaret Dalı</a:t>
            </a:r>
          </a:p>
          <a:p>
            <a:pPr marL="0" indent="0" eaLnBrk="1" hangingPunct="1">
              <a:lnSpc>
                <a:spcPct val="80000"/>
              </a:lnSpc>
              <a:buNone/>
            </a:pPr>
            <a:r>
              <a:rPr lang="tr-TR" altLang="tr-TR" sz="1400" dirty="0" smtClean="0"/>
              <a:t>·          Borsa Hizmetleri Dalı</a:t>
            </a:r>
          </a:p>
          <a:p>
            <a:pPr marL="0" indent="0" eaLnBrk="1" hangingPunct="1">
              <a:lnSpc>
                <a:spcPct val="80000"/>
              </a:lnSpc>
              <a:buNone/>
            </a:pPr>
            <a:r>
              <a:rPr lang="tr-TR" altLang="tr-TR" sz="1400" dirty="0" smtClean="0"/>
              <a:t>·          Kooperatifçilik Dalı</a:t>
            </a:r>
            <a:endParaRPr lang="tr-TR" altLang="tr-TR" sz="1400" b="1" dirty="0" smtClean="0"/>
          </a:p>
          <a:p>
            <a:pPr marL="0" indent="0" eaLnBrk="1" hangingPunct="1">
              <a:lnSpc>
                <a:spcPct val="80000"/>
              </a:lnSpc>
              <a:buNone/>
            </a:pPr>
            <a:r>
              <a:rPr lang="tr-TR" altLang="tr-TR" sz="1400" b="1" dirty="0" smtClean="0"/>
              <a:t>SİGORTACILIK VE RİSK YÖNETİMİ ALANI</a:t>
            </a:r>
          </a:p>
          <a:p>
            <a:pPr marL="0" indent="0" eaLnBrk="1" hangingPunct="1">
              <a:lnSpc>
                <a:spcPct val="80000"/>
              </a:lnSpc>
              <a:buNone/>
            </a:pPr>
            <a:r>
              <a:rPr lang="tr-TR" altLang="tr-TR" sz="1400" dirty="0" smtClean="0"/>
              <a:t>·          Sigortacılık Dalı</a:t>
            </a:r>
          </a:p>
          <a:p>
            <a:pPr marL="0" indent="0" eaLnBrk="1" hangingPunct="1">
              <a:lnSpc>
                <a:spcPct val="80000"/>
              </a:lnSpc>
              <a:buNone/>
            </a:pPr>
            <a:r>
              <a:rPr lang="tr-TR" altLang="tr-TR" sz="1400" dirty="0" smtClean="0"/>
              <a:t>·          Sigorta Satış Temsilciliği Dalı</a:t>
            </a:r>
            <a:endParaRPr lang="tr-TR" altLang="tr-TR" sz="1400" b="1" dirty="0" smtClean="0"/>
          </a:p>
          <a:p>
            <a:pPr marL="0" indent="0" eaLnBrk="1" hangingPunct="1">
              <a:lnSpc>
                <a:spcPct val="80000"/>
              </a:lnSpc>
              <a:buNone/>
            </a:pPr>
            <a:r>
              <a:rPr lang="tr-TR" altLang="tr-TR" sz="1400" b="1" dirty="0" smtClean="0"/>
              <a:t>PAZARLAMA ALANI</a:t>
            </a:r>
          </a:p>
          <a:p>
            <a:pPr marL="0" indent="0" eaLnBrk="1" hangingPunct="1">
              <a:lnSpc>
                <a:spcPct val="80000"/>
              </a:lnSpc>
              <a:buNone/>
            </a:pPr>
            <a:r>
              <a:rPr lang="tr-TR" altLang="tr-TR" sz="1400" dirty="0" smtClean="0"/>
              <a:t>·          Satış Yönetimi Dalı</a:t>
            </a:r>
          </a:p>
          <a:p>
            <a:pPr marL="0" indent="0" eaLnBrk="1" hangingPunct="1">
              <a:lnSpc>
                <a:spcPct val="80000"/>
              </a:lnSpc>
              <a:buNone/>
            </a:pPr>
            <a:r>
              <a:rPr lang="tr-TR" altLang="tr-TR" sz="1400" dirty="0" smtClean="0"/>
              <a:t>·          </a:t>
            </a:r>
            <a:r>
              <a:rPr lang="tr-TR" altLang="tr-TR" sz="1400" dirty="0" err="1" smtClean="0"/>
              <a:t>Reklâmcılık</a:t>
            </a:r>
            <a:r>
              <a:rPr lang="tr-TR" altLang="tr-TR" sz="1400" dirty="0" smtClean="0"/>
              <a:t> ve Halkla İlişkiler Dalı</a:t>
            </a:r>
          </a:p>
          <a:p>
            <a:pPr marL="0" indent="0" eaLnBrk="1" hangingPunct="1">
              <a:lnSpc>
                <a:spcPct val="80000"/>
              </a:lnSpc>
              <a:buNone/>
            </a:pPr>
            <a:r>
              <a:rPr lang="tr-TR" altLang="tr-TR" sz="1400" dirty="0" smtClean="0"/>
              <a:t>·          Perakendecilik ve Mağaza Yönetimi Dalı</a:t>
            </a:r>
          </a:p>
          <a:p>
            <a:pPr marL="0" indent="0" eaLnBrk="1" hangingPunct="1">
              <a:lnSpc>
                <a:spcPct val="80000"/>
              </a:lnSpc>
              <a:buNone/>
            </a:pPr>
            <a:r>
              <a:rPr lang="tr-TR" altLang="tr-TR" sz="1400" dirty="0" smtClean="0"/>
              <a:t>·          Emlâk Komisyonculuğu Dalı</a:t>
            </a:r>
            <a:endParaRPr lang="tr-TR" altLang="tr-TR" sz="1400" b="1" dirty="0" smtClean="0"/>
          </a:p>
          <a:p>
            <a:pPr marL="0" indent="0" eaLnBrk="1" hangingPunct="1">
              <a:lnSpc>
                <a:spcPct val="80000"/>
              </a:lnSpc>
              <a:buNone/>
            </a:pPr>
            <a:r>
              <a:rPr lang="tr-TR" altLang="tr-TR" sz="1400" b="1" dirty="0" smtClean="0"/>
              <a:t>BÜRO YÖNETİMİ VE SEKRETERLİK ALANI</a:t>
            </a:r>
          </a:p>
          <a:p>
            <a:pPr marL="0" indent="0" eaLnBrk="1" hangingPunct="1">
              <a:lnSpc>
                <a:spcPct val="80000"/>
              </a:lnSpc>
              <a:buNone/>
            </a:pPr>
            <a:r>
              <a:rPr lang="tr-TR" altLang="tr-TR" sz="1400" dirty="0" smtClean="0"/>
              <a:t>·          Yönetim ve Ticaret Sekreterliği Dalı</a:t>
            </a:r>
          </a:p>
          <a:p>
            <a:pPr marL="0" indent="0" eaLnBrk="1" hangingPunct="1">
              <a:lnSpc>
                <a:spcPct val="80000"/>
              </a:lnSpc>
              <a:buNone/>
            </a:pPr>
            <a:r>
              <a:rPr lang="tr-TR" altLang="tr-TR" sz="1400" dirty="0" smtClean="0"/>
              <a:t>·          Hukuk Sekreterliği Dalı</a:t>
            </a:r>
          </a:p>
          <a:p>
            <a:pPr marL="0" indent="0" eaLnBrk="1" hangingPunct="1">
              <a:lnSpc>
                <a:spcPct val="80000"/>
              </a:lnSpc>
              <a:buNone/>
            </a:pPr>
            <a:r>
              <a:rPr lang="tr-TR" altLang="tr-TR" sz="1400" dirty="0" smtClean="0"/>
              <a:t>·          Tıp Sekreterliği Dalı</a:t>
            </a:r>
          </a:p>
          <a:p>
            <a:pPr marL="0" indent="0" eaLnBrk="1" hangingPunct="1">
              <a:lnSpc>
                <a:spcPct val="80000"/>
              </a:lnSpc>
              <a:buNone/>
            </a:pPr>
            <a:r>
              <a:rPr lang="tr-TR" altLang="tr-TR" sz="1400" dirty="0" smtClean="0"/>
              <a:t>·          Yönetici Sekreterliği Dalı</a:t>
            </a:r>
          </a:p>
          <a:p>
            <a:pPr marL="0" indent="0" eaLnBrk="1" hangingPunct="1">
              <a:lnSpc>
                <a:spcPct val="80000"/>
              </a:lnSpc>
              <a:buNone/>
            </a:pPr>
            <a:r>
              <a:rPr lang="tr-TR" altLang="tr-TR" sz="1400" dirty="0" smtClean="0"/>
              <a:t>·          Büro Hizmetleri Dalı</a:t>
            </a:r>
          </a:p>
          <a:p>
            <a:pPr marL="0" indent="0" eaLnBrk="1" hangingPunct="1">
              <a:lnSpc>
                <a:spcPct val="80000"/>
              </a:lnSpc>
              <a:buNone/>
            </a:pPr>
            <a:r>
              <a:rPr lang="tr-TR" altLang="tr-TR" sz="1400" dirty="0" smtClean="0"/>
              <a:t>·          Mahalli İdareler Dalı</a:t>
            </a:r>
            <a:endParaRPr lang="tr-TR" altLang="tr-TR" sz="1400" b="1" dirty="0" smtClean="0"/>
          </a:p>
          <a:p>
            <a:pPr marL="0" indent="0" eaLnBrk="1" hangingPunct="1">
              <a:lnSpc>
                <a:spcPct val="80000"/>
              </a:lnSpc>
              <a:buNone/>
            </a:pPr>
            <a:r>
              <a:rPr lang="tr-TR" altLang="tr-TR" sz="1400" b="1" dirty="0" smtClean="0"/>
              <a:t>BİLGİSAYAR ALANI</a:t>
            </a:r>
          </a:p>
          <a:p>
            <a:pPr marL="0" indent="0" eaLnBrk="1" hangingPunct="1">
              <a:lnSpc>
                <a:spcPct val="80000"/>
              </a:lnSpc>
              <a:buNone/>
            </a:pPr>
            <a:r>
              <a:rPr lang="tr-TR" altLang="tr-TR" sz="1400" dirty="0" smtClean="0"/>
              <a:t>·          Bilgisayar Programcılığı Dalı</a:t>
            </a:r>
          </a:p>
          <a:p>
            <a:pPr marL="0" indent="0" eaLnBrk="1" hangingPunct="1">
              <a:lnSpc>
                <a:spcPct val="80000"/>
              </a:lnSpc>
              <a:buNone/>
            </a:pPr>
            <a:r>
              <a:rPr lang="tr-TR" altLang="tr-TR" sz="1400" dirty="0" smtClean="0"/>
              <a:t>·          Bilgisayar Donanımı Dalı</a:t>
            </a:r>
          </a:p>
          <a:p>
            <a:pPr marL="0" indent="0" eaLnBrk="1" hangingPunct="1">
              <a:lnSpc>
                <a:spcPct val="80000"/>
              </a:lnSpc>
              <a:buNone/>
            </a:pPr>
            <a:r>
              <a:rPr lang="tr-TR" altLang="tr-TR" sz="1400" dirty="0" smtClean="0"/>
              <a:t>·          Masaüstü Yayıncılık Dalı</a:t>
            </a:r>
            <a:r>
              <a:rPr lang="tr-TR" altLang="tr-TR" sz="1400" b="1" dirty="0" smtClean="0"/>
              <a:t>     </a:t>
            </a:r>
            <a:endParaRPr lang="tr-TR" altLang="tr-TR" sz="1400" dirty="0" smtClean="0"/>
          </a:p>
          <a:p>
            <a:pPr marL="0" indent="0" eaLnBrk="1" hangingPunct="1">
              <a:lnSpc>
                <a:spcPct val="80000"/>
              </a:lnSpc>
              <a:buNone/>
            </a:pPr>
            <a:r>
              <a:rPr lang="tr-TR" altLang="tr-TR" sz="1400" dirty="0" smtClean="0"/>
              <a:t> </a:t>
            </a:r>
            <a:endParaRPr lang="tr-TR" altLang="tr-TR" sz="1400" b="1" dirty="0" smtClean="0"/>
          </a:p>
          <a:p>
            <a:pPr marL="0" indent="0" eaLnBrk="1" hangingPunct="1">
              <a:lnSpc>
                <a:spcPct val="80000"/>
              </a:lnSpc>
              <a:buNone/>
            </a:pPr>
            <a:r>
              <a:rPr lang="tr-TR" altLang="tr-TR" sz="1400" b="1" dirty="0" smtClean="0"/>
              <a:t>              Toplam 5 Alan, 21 Dal</a:t>
            </a:r>
            <a:r>
              <a:rPr lang="tr-TR" altLang="tr-TR" sz="1400" dirty="0" smtClean="0"/>
              <a:t> </a:t>
            </a:r>
          </a:p>
        </p:txBody>
      </p:sp>
      <p:sp>
        <p:nvSpPr>
          <p:cNvPr id="2" name="Dikdörtgen 1"/>
          <p:cNvSpPr/>
          <p:nvPr/>
        </p:nvSpPr>
        <p:spPr>
          <a:xfrm>
            <a:off x="1331640" y="5478"/>
            <a:ext cx="7122334" cy="461665"/>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tr-TR" altLang="tr-TR"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TİCARET MESLEK LİSELERİ ALAN VE DALLARI</a:t>
            </a:r>
            <a:endParaRPr lang="tr-T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525342"/>
            <a:ext cx="5076056" cy="190500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2430342"/>
            <a:ext cx="2843808" cy="1689100"/>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6616" y="4119442"/>
            <a:ext cx="2873896" cy="2261886"/>
          </a:xfrm>
          <a:prstGeom prst="rect">
            <a:avLst/>
          </a:prstGeom>
        </p:spPr>
      </p:pic>
      <p:sp>
        <p:nvSpPr>
          <p:cNvPr id="7" name="6 Veri Yer Tutucusu"/>
          <p:cNvSpPr>
            <a:spLocks noGrp="1"/>
          </p:cNvSpPr>
          <p:nvPr>
            <p:ph type="dt" sz="half" idx="10"/>
          </p:nvPr>
        </p:nvSpPr>
        <p:spPr/>
        <p:txBody>
          <a:bodyPr/>
          <a:lstStyle/>
          <a:p>
            <a:fld id="{84915613-AF8A-4ABB-96E7-9FD3E0C1F768}" type="datetime1">
              <a:rPr lang="tr-TR" smtClean="0"/>
              <a:pPr/>
              <a:t>24.04.2023</a:t>
            </a:fld>
            <a:endParaRPr lang="tr-TR"/>
          </a:p>
        </p:txBody>
      </p:sp>
      <p:sp>
        <p:nvSpPr>
          <p:cNvPr id="8" name="7 Altbilgi Yer Tutucusu"/>
          <p:cNvSpPr>
            <a:spLocks noGrp="1"/>
          </p:cNvSpPr>
          <p:nvPr>
            <p:ph type="ftr" sz="quarter" idx="12"/>
          </p:nvPr>
        </p:nvSpPr>
        <p:spPr/>
        <p:txBody>
          <a:bodyPr/>
          <a:lstStyle/>
          <a:p>
            <a:r>
              <a:rPr lang="tr-TR" smtClean="0"/>
              <a:t>N.ÜNLÜ</a:t>
            </a:r>
            <a:endParaRPr lang="tr-TR"/>
          </a:p>
        </p:txBody>
      </p:sp>
      <p:sp>
        <p:nvSpPr>
          <p:cNvPr id="9" name="8 Slayt Numarası Yer Tutucusu"/>
          <p:cNvSpPr>
            <a:spLocks noGrp="1"/>
          </p:cNvSpPr>
          <p:nvPr>
            <p:ph type="sldNum" sz="quarter" idx="11"/>
          </p:nvPr>
        </p:nvSpPr>
        <p:spPr/>
        <p:txBody>
          <a:bodyPr/>
          <a:lstStyle/>
          <a:p>
            <a:fld id="{F302176B-0E47-46AC-8F43-DAB4B8A37D06}" type="slidenum">
              <a:rPr lang="tr-TR" smtClean="0"/>
              <a:pPr/>
              <a:t>17</a:t>
            </a:fld>
            <a:endParaRPr lang="tr-TR"/>
          </a:p>
        </p:txBody>
      </p:sp>
    </p:spTree>
    <p:extLst>
      <p:ext uri="{BB962C8B-B14F-4D97-AF65-F5344CB8AC3E}">
        <p14:creationId xmlns:p14="http://schemas.microsoft.com/office/powerpoint/2010/main" val="41356441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179512" y="1577430"/>
            <a:ext cx="6480720" cy="4875758"/>
          </a:xfrm>
        </p:spPr>
        <p:txBody>
          <a:bodyPr>
            <a:normAutofit fontScale="92500"/>
          </a:bodyPr>
          <a:lstStyle/>
          <a:p>
            <a:pPr marL="0" indent="0" algn="ctr">
              <a:lnSpc>
                <a:spcPct val="90000"/>
              </a:lnSpc>
              <a:buNone/>
            </a:pPr>
            <a:r>
              <a:rPr lang="tr-TR" altLang="tr-TR" sz="26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 ANADOLU </a:t>
            </a:r>
            <a:r>
              <a:rPr lang="tr-TR" altLang="tr-TR" sz="26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KIZ MESLEK </a:t>
            </a:r>
            <a:r>
              <a:rPr lang="tr-TR" altLang="tr-TR" sz="26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LİSELERİ</a:t>
            </a:r>
          </a:p>
          <a:p>
            <a:pPr algn="just">
              <a:lnSpc>
                <a:spcPct val="90000"/>
              </a:lnSpc>
              <a:buFont typeface="Wingdings" pitchFamily="2" charset="2"/>
              <a:buChar char="Ü"/>
            </a:pPr>
            <a:r>
              <a:rPr lang="tr-TR" altLang="tr-TR" sz="2400" dirty="0" smtClean="0">
                <a:solidFill>
                  <a:schemeClr val="tx2">
                    <a:lumMod val="75000"/>
                  </a:schemeClr>
                </a:solidFill>
              </a:rPr>
              <a:t>İlköğretim okulu üzerine, bazı derslerin öğretimini yabancı dille yapan, öğretim yılı bir yıl hazırlık sınıfından sonra dört yıl olan ve mesleğe yönelik teknik elemanların yetiştirildiği okullardır.</a:t>
            </a:r>
          </a:p>
          <a:p>
            <a:pPr algn="just" eaLnBrk="1" hangingPunct="1">
              <a:lnSpc>
                <a:spcPct val="90000"/>
              </a:lnSpc>
              <a:buFont typeface="Wingdings" pitchFamily="2" charset="2"/>
              <a:buNone/>
            </a:pPr>
            <a:endParaRPr lang="tr-TR" altLang="tr-TR" sz="2400" dirty="0" smtClean="0"/>
          </a:p>
          <a:p>
            <a:pPr algn="just" eaLnBrk="1" hangingPunct="1">
              <a:lnSpc>
                <a:spcPct val="90000"/>
              </a:lnSpc>
              <a:buFont typeface="Wingdings" pitchFamily="2" charset="2"/>
              <a:buChar char="Ü"/>
            </a:pPr>
            <a:r>
              <a:rPr lang="tr-TR" altLang="tr-TR" sz="2400" dirty="0" smtClean="0"/>
              <a:t>Çeşitli meslek alanlarına yönelik 21 alan/bölümde faaliyet göstermektedir. Eğitim İngilizce ve Almanca dillerinden biriyle yapılmaktadır. </a:t>
            </a:r>
          </a:p>
          <a:p>
            <a:pPr algn="just" eaLnBrk="1" hangingPunct="1">
              <a:lnSpc>
                <a:spcPct val="90000"/>
              </a:lnSpc>
              <a:buFont typeface="Wingdings" pitchFamily="2" charset="2"/>
              <a:buNone/>
            </a:pPr>
            <a:endParaRPr lang="tr-TR" altLang="tr-TR" sz="2400" dirty="0" smtClean="0"/>
          </a:p>
          <a:p>
            <a:pPr algn="just" eaLnBrk="1" hangingPunct="1">
              <a:lnSpc>
                <a:spcPct val="90000"/>
              </a:lnSpc>
              <a:buFont typeface="Wingdings" pitchFamily="2" charset="2"/>
              <a:buChar char="Ü"/>
            </a:pPr>
            <a:r>
              <a:rPr lang="tr-TR" altLang="tr-TR" sz="2400" dirty="0" smtClean="0"/>
              <a:t>Bu okullardan teknisyen </a:t>
            </a:r>
            <a:r>
              <a:rPr lang="tr-TR" altLang="tr-TR" sz="2400" dirty="0"/>
              <a:t>u</a:t>
            </a:r>
            <a:r>
              <a:rPr lang="tr-TR" altLang="tr-TR" sz="2400" dirty="0" smtClean="0"/>
              <a:t>nvanı ile mezun olanlar, alanları ile ilgili iş yerlerinde çalışabilecekleri gibi, isterlerse yükseköğretim kurumlarına da devam edebilirler.</a:t>
            </a:r>
          </a:p>
        </p:txBody>
      </p:sp>
      <p:sp>
        <p:nvSpPr>
          <p:cNvPr id="5" name="Dikdörtgen 4"/>
          <p:cNvSpPr/>
          <p:nvPr/>
        </p:nvSpPr>
        <p:spPr>
          <a:xfrm>
            <a:off x="251520" y="7770"/>
            <a:ext cx="8892480" cy="70788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just"/>
            <a:r>
              <a:rPr lang="tr-TR"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 ANADOLU LİSELERİ</a:t>
            </a:r>
            <a:endParaRPr lang="tr-TR"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 name="Resim 1"/>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6735987" y="1484784"/>
            <a:ext cx="2340000" cy="1728000"/>
          </a:xfrm>
          <a:prstGeom prst="rect">
            <a:avLst/>
          </a:prstGeom>
          <a:effectLst>
            <a:softEdge rad="63500"/>
          </a:effectLst>
        </p:spPr>
      </p:pic>
      <p:pic>
        <p:nvPicPr>
          <p:cNvPr id="3" name="Resim 2"/>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6735987" y="3284984"/>
            <a:ext cx="2340000" cy="1728000"/>
          </a:xfrm>
          <a:prstGeom prst="rect">
            <a:avLst/>
          </a:prstGeom>
          <a:effectLst>
            <a:softEdge rad="63500"/>
          </a:effectLst>
        </p:spPr>
      </p:pic>
      <p:pic>
        <p:nvPicPr>
          <p:cNvPr id="7" name="Resim 6"/>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6732240" y="5013368"/>
            <a:ext cx="2340000" cy="1728000"/>
          </a:xfrm>
          <a:prstGeom prst="rect">
            <a:avLst/>
          </a:prstGeom>
          <a:effectLst>
            <a:softEdge rad="63500"/>
          </a:effectLst>
        </p:spPr>
      </p:pic>
      <p:sp>
        <p:nvSpPr>
          <p:cNvPr id="8" name="7 Veri Yer Tutucusu"/>
          <p:cNvSpPr>
            <a:spLocks noGrp="1"/>
          </p:cNvSpPr>
          <p:nvPr>
            <p:ph type="dt" sz="half" idx="10"/>
          </p:nvPr>
        </p:nvSpPr>
        <p:spPr/>
        <p:txBody>
          <a:bodyPr/>
          <a:lstStyle/>
          <a:p>
            <a:fld id="{B5D6885F-9FED-4AFE-B073-3D176B752919}" type="datetime1">
              <a:rPr lang="tr-TR" smtClean="0"/>
              <a:pPr/>
              <a:t>24.04.2023</a:t>
            </a:fld>
            <a:endParaRPr lang="tr-TR"/>
          </a:p>
        </p:txBody>
      </p:sp>
      <p:sp>
        <p:nvSpPr>
          <p:cNvPr id="9" name="8 Altbilgi Yer Tutucusu"/>
          <p:cNvSpPr>
            <a:spLocks noGrp="1"/>
          </p:cNvSpPr>
          <p:nvPr>
            <p:ph type="ftr" sz="quarter" idx="12"/>
          </p:nvPr>
        </p:nvSpPr>
        <p:spPr/>
        <p:txBody>
          <a:bodyPr/>
          <a:lstStyle/>
          <a:p>
            <a:r>
              <a:rPr lang="tr-TR" smtClean="0"/>
              <a:t>N.ÜNLÜ</a:t>
            </a:r>
            <a:endParaRPr lang="tr-TR"/>
          </a:p>
        </p:txBody>
      </p:sp>
      <p:sp>
        <p:nvSpPr>
          <p:cNvPr id="10" name="9 Slayt Numarası Yer Tutucusu"/>
          <p:cNvSpPr>
            <a:spLocks noGrp="1"/>
          </p:cNvSpPr>
          <p:nvPr>
            <p:ph type="sldNum" sz="quarter" idx="11"/>
          </p:nvPr>
        </p:nvSpPr>
        <p:spPr/>
        <p:txBody>
          <a:bodyPr/>
          <a:lstStyle/>
          <a:p>
            <a:fld id="{F302176B-0E47-46AC-8F43-DAB4B8A37D06}" type="slidenum">
              <a:rPr lang="tr-TR" smtClean="0"/>
              <a:pPr/>
              <a:t>18</a:t>
            </a:fld>
            <a:endParaRPr lang="tr-TR"/>
          </a:p>
        </p:txBody>
      </p:sp>
    </p:spTree>
    <p:extLst>
      <p:ext uri="{BB962C8B-B14F-4D97-AF65-F5344CB8AC3E}">
        <p14:creationId xmlns:p14="http://schemas.microsoft.com/office/powerpoint/2010/main" val="976928333"/>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EAF96095-26B6-41B5-804B-71D7ED444B3F}" type="datetime1">
              <a:rPr lang="tr-TR" smtClean="0"/>
              <a:pPr/>
              <a:t>24.04.2023</a:t>
            </a:fld>
            <a:endParaRPr lang="tr-TR"/>
          </a:p>
        </p:txBody>
      </p:sp>
      <p:sp>
        <p:nvSpPr>
          <p:cNvPr id="5" name="4 Slayt Numarası Yer Tutucusu"/>
          <p:cNvSpPr>
            <a:spLocks noGrp="1"/>
          </p:cNvSpPr>
          <p:nvPr>
            <p:ph type="sldNum" sz="quarter" idx="11"/>
          </p:nvPr>
        </p:nvSpPr>
        <p:spPr/>
        <p:txBody>
          <a:bodyPr/>
          <a:lstStyle/>
          <a:p>
            <a:fld id="{F302176B-0E47-46AC-8F43-DAB4B8A37D06}" type="slidenum">
              <a:rPr lang="tr-TR" smtClean="0"/>
              <a:pPr/>
              <a:t>19</a:t>
            </a:fld>
            <a:endParaRPr lang="tr-TR"/>
          </a:p>
        </p:txBody>
      </p:sp>
      <p:sp>
        <p:nvSpPr>
          <p:cNvPr id="6" name="5 Altbilgi Yer Tutucusu"/>
          <p:cNvSpPr>
            <a:spLocks noGrp="1"/>
          </p:cNvSpPr>
          <p:nvPr>
            <p:ph type="ftr" sz="quarter" idx="12"/>
          </p:nvPr>
        </p:nvSpPr>
        <p:spPr/>
        <p:txBody>
          <a:bodyPr/>
          <a:lstStyle/>
          <a:p>
            <a:r>
              <a:rPr lang="tr-TR" smtClean="0"/>
              <a:t>N.ÜNLÜ</a:t>
            </a:r>
            <a:endParaRPr lang="tr-TR"/>
          </a:p>
        </p:txBody>
      </p:sp>
      <p:sp>
        <p:nvSpPr>
          <p:cNvPr id="7" name="Dikdörtgen 1"/>
          <p:cNvSpPr/>
          <p:nvPr/>
        </p:nvSpPr>
        <p:spPr>
          <a:xfrm>
            <a:off x="1403648" y="260648"/>
            <a:ext cx="6460295" cy="461665"/>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tr-TR" altLang="tr-TR"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KIZ MESLEK LİSELERİ ALAN VE DALLARI</a:t>
            </a:r>
            <a:endParaRPr lang="tr-T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Rectangle 3"/>
          <p:cNvSpPr>
            <a:spLocks noGrp="1" noChangeArrowheads="1"/>
          </p:cNvSpPr>
          <p:nvPr>
            <p:ph idx="1"/>
          </p:nvPr>
        </p:nvSpPr>
        <p:spPr>
          <a:xfrm>
            <a:off x="539552" y="404664"/>
            <a:ext cx="3744415" cy="6192837"/>
          </a:xfrm>
        </p:spPr>
        <p:txBody>
          <a:bodyPr>
            <a:normAutofit/>
          </a:bodyPr>
          <a:lstStyle/>
          <a:p>
            <a:pPr marL="0" indent="0" eaLnBrk="1" hangingPunct="1">
              <a:lnSpc>
                <a:spcPct val="80000"/>
              </a:lnSpc>
              <a:buNone/>
            </a:pPr>
            <a:r>
              <a:rPr lang="tr-TR" altLang="tr-TR" sz="1400" dirty="0" smtClean="0"/>
              <a:t>·  </a:t>
            </a:r>
          </a:p>
          <a:p>
            <a:pPr marL="0" indent="0" eaLnBrk="1" hangingPunct="1">
              <a:lnSpc>
                <a:spcPct val="80000"/>
              </a:lnSpc>
              <a:buNone/>
            </a:pPr>
            <a:endParaRPr lang="tr-TR" altLang="tr-TR" sz="1400" dirty="0" smtClean="0"/>
          </a:p>
          <a:p>
            <a:pPr marL="0" indent="0">
              <a:lnSpc>
                <a:spcPct val="80000"/>
              </a:lnSpc>
              <a:buFont typeface="Wingdings" pitchFamily="2" charset="2"/>
              <a:buChar char="§"/>
            </a:pPr>
            <a:r>
              <a:rPr lang="tr-TR" altLang="tr-TR" sz="1400" dirty="0" smtClean="0"/>
              <a:t>        </a:t>
            </a:r>
            <a:r>
              <a:rPr lang="tr-TR" sz="1400" b="1" dirty="0" smtClean="0">
                <a:hlinkClick r:id="rId2"/>
              </a:rPr>
              <a:t>ÇOCUK GELİŞİMİ VE EĞİTİMİ</a:t>
            </a:r>
            <a:r>
              <a:rPr lang="tr-TR" sz="1400" dirty="0" smtClean="0"/>
              <a:t/>
            </a:r>
            <a:br>
              <a:rPr lang="tr-TR" sz="1400" dirty="0" smtClean="0"/>
            </a:br>
            <a:r>
              <a:rPr lang="tr-TR" sz="1400" dirty="0" smtClean="0"/>
              <a:t>32           Erken Çocukluk Eğitimi</a:t>
            </a:r>
            <a:br>
              <a:rPr lang="tr-TR" sz="1400" dirty="0" smtClean="0"/>
            </a:br>
            <a:r>
              <a:rPr lang="tr-TR" sz="1400" dirty="0" smtClean="0"/>
              <a:t>33           Özel Eğitim</a:t>
            </a:r>
          </a:p>
          <a:p>
            <a:pPr marL="0" indent="0">
              <a:lnSpc>
                <a:spcPct val="80000"/>
              </a:lnSpc>
              <a:buFont typeface="Wingdings" pitchFamily="2" charset="2"/>
              <a:buChar char="§"/>
            </a:pPr>
            <a:r>
              <a:rPr lang="tr-TR" sz="1400" b="1" dirty="0" smtClean="0">
                <a:hlinkClick r:id="rId3"/>
              </a:rPr>
              <a:t>EĞLENCE HİZMETLERİ</a:t>
            </a:r>
            <a:r>
              <a:rPr lang="tr-TR" sz="1400" dirty="0" smtClean="0"/>
              <a:t/>
            </a:r>
            <a:br>
              <a:rPr lang="tr-TR" sz="1400" dirty="0" smtClean="0"/>
            </a:br>
            <a:r>
              <a:rPr lang="tr-TR" sz="1400" dirty="0" smtClean="0"/>
              <a:t>42           Animatörlük</a:t>
            </a:r>
            <a:br>
              <a:rPr lang="tr-TR" sz="1400" dirty="0" smtClean="0"/>
            </a:br>
            <a:r>
              <a:rPr lang="tr-TR" sz="1400" dirty="0" smtClean="0"/>
              <a:t>43           Çocuk Animatörlüğü</a:t>
            </a:r>
          </a:p>
          <a:p>
            <a:pPr marL="0" indent="0">
              <a:lnSpc>
                <a:spcPct val="80000"/>
              </a:lnSpc>
              <a:buFont typeface="Wingdings" pitchFamily="2" charset="2"/>
              <a:buChar char="§"/>
            </a:pPr>
            <a:r>
              <a:rPr lang="tr-TR" sz="1400" dirty="0" smtClean="0"/>
              <a:t>   </a:t>
            </a:r>
            <a:r>
              <a:rPr lang="tr-TR" sz="1400" b="1" dirty="0" smtClean="0">
                <a:hlinkClick r:id="rId4"/>
              </a:rPr>
              <a:t>GIDA TEKNOLOJİSİ</a:t>
            </a:r>
            <a:r>
              <a:rPr lang="tr-TR" sz="1400" dirty="0" smtClean="0"/>
              <a:t/>
            </a:r>
            <a:br>
              <a:rPr lang="tr-TR" sz="1400" dirty="0" smtClean="0"/>
            </a:br>
            <a:r>
              <a:rPr lang="tr-TR" sz="1400" dirty="0" smtClean="0"/>
              <a:t>70           Çay Üretimi ve İşleme</a:t>
            </a:r>
            <a:br>
              <a:rPr lang="tr-TR" sz="1400" dirty="0" smtClean="0"/>
            </a:br>
            <a:r>
              <a:rPr lang="tr-TR" sz="1400" dirty="0" smtClean="0"/>
              <a:t>71           Gıda Kontrol</a:t>
            </a:r>
            <a:br>
              <a:rPr lang="tr-TR" sz="1400" dirty="0" smtClean="0"/>
            </a:br>
            <a:r>
              <a:rPr lang="tr-TR" sz="1400" dirty="0" smtClean="0"/>
              <a:t>72           Hububat İşleme</a:t>
            </a:r>
            <a:br>
              <a:rPr lang="tr-TR" sz="1400" dirty="0" smtClean="0"/>
            </a:br>
            <a:r>
              <a:rPr lang="tr-TR" sz="1400" dirty="0" smtClean="0"/>
              <a:t>73           Sebze ve Meyve İşleme</a:t>
            </a:r>
            <a:br>
              <a:rPr lang="tr-TR" sz="1400" dirty="0" smtClean="0"/>
            </a:br>
            <a:r>
              <a:rPr lang="tr-TR" sz="1400" dirty="0" smtClean="0"/>
              <a:t>74           Süt İşleme</a:t>
            </a:r>
            <a:br>
              <a:rPr lang="tr-TR" sz="1400" dirty="0" smtClean="0"/>
            </a:br>
            <a:r>
              <a:rPr lang="tr-TR" sz="1400" dirty="0" smtClean="0"/>
              <a:t>75           Zeytin İşleme</a:t>
            </a:r>
          </a:p>
          <a:p>
            <a:pPr marL="0" indent="0">
              <a:lnSpc>
                <a:spcPct val="80000"/>
              </a:lnSpc>
              <a:buFont typeface="Wingdings" pitchFamily="2" charset="2"/>
              <a:buChar char="§"/>
            </a:pPr>
            <a:r>
              <a:rPr lang="tr-TR" sz="1400" dirty="0" smtClean="0"/>
              <a:t> </a:t>
            </a:r>
            <a:r>
              <a:rPr lang="tr-TR" sz="1400" b="1" dirty="0" smtClean="0">
                <a:hlinkClick r:id="rId5"/>
              </a:rPr>
              <a:t>GİYİM ÜRETİM TEKNOLOJİSİ</a:t>
            </a:r>
            <a:r>
              <a:rPr lang="tr-TR" sz="1400" b="1" dirty="0" smtClean="0"/>
              <a:t>(MODA TASARIM)</a:t>
            </a:r>
            <a:r>
              <a:rPr lang="tr-TR" sz="1400" dirty="0" smtClean="0"/>
              <a:t/>
            </a:r>
            <a:br>
              <a:rPr lang="tr-TR" sz="1400" dirty="0" smtClean="0"/>
            </a:br>
            <a:r>
              <a:rPr lang="tr-TR" sz="1400" dirty="0" smtClean="0"/>
              <a:t>76           Çocuk Giyim Modelistliği</a:t>
            </a:r>
            <a:br>
              <a:rPr lang="tr-TR" sz="1400" dirty="0" smtClean="0"/>
            </a:br>
            <a:r>
              <a:rPr lang="tr-TR" sz="1400" dirty="0" smtClean="0"/>
              <a:t>77           Deri Giyim</a:t>
            </a:r>
            <a:br>
              <a:rPr lang="tr-TR" sz="1400" dirty="0" smtClean="0"/>
            </a:br>
            <a:r>
              <a:rPr lang="tr-TR" sz="1400" dirty="0" smtClean="0"/>
              <a:t>78           Erkek Giyim Modelistliği</a:t>
            </a:r>
            <a:br>
              <a:rPr lang="tr-TR" sz="1400" dirty="0" smtClean="0"/>
            </a:br>
            <a:r>
              <a:rPr lang="tr-TR" sz="1400" dirty="0" smtClean="0"/>
              <a:t>79           Erkek Terziliği</a:t>
            </a:r>
            <a:br>
              <a:rPr lang="tr-TR" sz="1400" dirty="0" smtClean="0"/>
            </a:br>
            <a:r>
              <a:rPr lang="tr-TR" sz="1400" dirty="0" smtClean="0"/>
              <a:t>80           Hazır Giyim Model Makineciliği</a:t>
            </a:r>
            <a:br>
              <a:rPr lang="tr-TR" sz="1400" dirty="0" smtClean="0"/>
            </a:br>
            <a:r>
              <a:rPr lang="tr-TR" sz="1400" dirty="0" smtClean="0"/>
              <a:t>81           İç Giyim Modelistliği</a:t>
            </a:r>
            <a:br>
              <a:rPr lang="tr-TR" sz="1400" dirty="0" smtClean="0"/>
            </a:br>
            <a:r>
              <a:rPr lang="tr-TR" sz="1400" dirty="0" smtClean="0"/>
              <a:t>82           Kadın Giyim Modelistliği</a:t>
            </a:r>
            <a:br>
              <a:rPr lang="tr-TR" sz="1400" dirty="0" smtClean="0"/>
            </a:br>
            <a:r>
              <a:rPr lang="tr-TR" sz="1400" dirty="0" smtClean="0"/>
              <a:t>83           Kadın Terziliği</a:t>
            </a:r>
            <a:br>
              <a:rPr lang="tr-TR" sz="1400" dirty="0" smtClean="0"/>
            </a:br>
            <a:r>
              <a:rPr lang="tr-TR" sz="1400" dirty="0" smtClean="0"/>
              <a:t>84           Kesim</a:t>
            </a:r>
            <a:br>
              <a:rPr lang="tr-TR" sz="1400" dirty="0" smtClean="0"/>
            </a:br>
            <a:r>
              <a:rPr lang="tr-TR" sz="1400" dirty="0" smtClean="0"/>
              <a:t>85           Konfeksiyon Makineleri Bakım Onarım</a:t>
            </a:r>
          </a:p>
          <a:p>
            <a:pPr marL="0" indent="0">
              <a:lnSpc>
                <a:spcPct val="80000"/>
              </a:lnSpc>
              <a:buFont typeface="Wingdings" pitchFamily="2" charset="2"/>
              <a:buChar char="§"/>
            </a:pPr>
            <a:r>
              <a:rPr lang="da-DK" sz="1400" dirty="0" smtClean="0"/>
              <a:t>  </a:t>
            </a:r>
            <a:r>
              <a:rPr lang="da-DK" sz="1400" b="1" dirty="0" smtClean="0">
                <a:hlinkClick r:id="rId6"/>
              </a:rPr>
              <a:t>GRAFİK VE FOTOĞRAF</a:t>
            </a:r>
            <a:r>
              <a:rPr lang="da-DK" sz="1400" dirty="0" smtClean="0"/>
              <a:t/>
            </a:r>
            <a:br>
              <a:rPr lang="da-DK" sz="1400" dirty="0" smtClean="0"/>
            </a:br>
            <a:r>
              <a:rPr lang="da-DK" sz="1400" dirty="0" smtClean="0"/>
              <a:t>86           Fotoğraf</a:t>
            </a:r>
            <a:br>
              <a:rPr lang="da-DK" sz="1400" dirty="0" smtClean="0"/>
            </a:br>
            <a:r>
              <a:rPr lang="da-DK" sz="1400" dirty="0" smtClean="0"/>
              <a:t>87           Grafik</a:t>
            </a:r>
            <a:endParaRPr lang="tr-TR" sz="1400" dirty="0" smtClean="0"/>
          </a:p>
          <a:p>
            <a:pPr marL="0" indent="0">
              <a:lnSpc>
                <a:spcPct val="80000"/>
              </a:lnSpc>
              <a:buFont typeface="Wingdings" pitchFamily="2" charset="2"/>
              <a:buChar char="§"/>
            </a:pPr>
            <a:r>
              <a:rPr lang="tr-TR" sz="1400" dirty="0" smtClean="0"/>
              <a:t> </a:t>
            </a:r>
            <a:endParaRPr lang="tr-TR" altLang="tr-TR" sz="1400" dirty="0" smtClean="0"/>
          </a:p>
        </p:txBody>
      </p:sp>
      <p:sp>
        <p:nvSpPr>
          <p:cNvPr id="9" name="Rectangle 3"/>
          <p:cNvSpPr txBox="1">
            <a:spLocks noChangeArrowheads="1"/>
          </p:cNvSpPr>
          <p:nvPr/>
        </p:nvSpPr>
        <p:spPr>
          <a:xfrm>
            <a:off x="4716016" y="548680"/>
            <a:ext cx="3744415" cy="6192837"/>
          </a:xfrm>
          <a:prstGeom prst="rect">
            <a:avLst/>
          </a:prstGeom>
        </p:spPr>
        <p:txBody>
          <a:bodyPr vert="horz" lIns="91440" tIns="45720" rIns="91440" bIns="45720" rtlCol="0">
            <a:normAutofit/>
          </a:bodyPr>
          <a:lstStyle/>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tr-TR" altLang="tr-TR" sz="1400" b="0" i="0" u="none" strike="noStrike" kern="1200" cap="none" spc="0" normalizeH="0" baseline="0" noProof="0" dirty="0" smtClean="0">
                <a:ln>
                  <a:noFill/>
                </a:ln>
                <a:solidFill>
                  <a:schemeClr val="tx2"/>
                </a:solidFill>
                <a:effectLst/>
                <a:uLnTx/>
                <a:uFillTx/>
                <a:latin typeface="+mn-lt"/>
                <a:ea typeface="+mn-ea"/>
                <a:cs typeface="+mn-cs"/>
              </a:rPr>
              <a:t>·  </a:t>
            </a: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tr-TR" altLang="tr-TR" sz="1400" b="0"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tr-TR" sz="1400" b="0" i="0" u="none" strike="noStrike" kern="1200" cap="none" spc="0" normalizeH="0" baseline="0" noProof="0" dirty="0" smtClean="0">
                <a:ln>
                  <a:noFill/>
                </a:ln>
                <a:solidFill>
                  <a:schemeClr val="tx2"/>
                </a:solidFill>
                <a:effectLst/>
                <a:uLnTx/>
                <a:uFillTx/>
                <a:latin typeface="+mn-lt"/>
                <a:ea typeface="+mn-ea"/>
                <a:cs typeface="+mn-cs"/>
              </a:rPr>
              <a:t> </a:t>
            </a:r>
            <a:r>
              <a:rPr kumimoji="0" lang="tr-TR" sz="1400" b="1" i="0" u="none" strike="noStrike" kern="1200" cap="none" spc="0" normalizeH="0" baseline="0" noProof="0" dirty="0" smtClean="0">
                <a:ln>
                  <a:noFill/>
                </a:ln>
                <a:solidFill>
                  <a:schemeClr val="tx2"/>
                </a:solidFill>
                <a:effectLst/>
                <a:uLnTx/>
                <a:uFillTx/>
                <a:latin typeface="+mn-lt"/>
                <a:ea typeface="+mn-ea"/>
                <a:cs typeface="+mn-cs"/>
                <a:hlinkClick r:id="rId7"/>
              </a:rPr>
              <a:t>GÜZELLİK VE SAÇ BAKIMHİZMETLERİ</a:t>
            </a:r>
            <a:r>
              <a:rPr kumimoji="0" lang="tr-TR" sz="1400" b="0" i="0" u="none" strike="noStrike" kern="1200" cap="none" spc="0" normalizeH="0" baseline="0" noProof="0" dirty="0" smtClean="0">
                <a:ln>
                  <a:noFill/>
                </a:ln>
                <a:solidFill>
                  <a:schemeClr val="tx2"/>
                </a:solidFill>
                <a:effectLst/>
                <a:uLnTx/>
                <a:uFillTx/>
                <a:latin typeface="+mn-lt"/>
                <a:ea typeface="+mn-ea"/>
                <a:cs typeface="+mn-cs"/>
              </a:rPr>
              <a:t/>
            </a:r>
            <a:br>
              <a:rPr kumimoji="0" lang="tr-TR" sz="1400" b="0" i="0" u="none" strike="noStrike" kern="1200" cap="none" spc="0" normalizeH="0" baseline="0" noProof="0" dirty="0" smtClean="0">
                <a:ln>
                  <a:noFill/>
                </a:ln>
                <a:solidFill>
                  <a:schemeClr val="tx2"/>
                </a:solidFill>
                <a:effectLst/>
                <a:uLnTx/>
                <a:uFillTx/>
                <a:latin typeface="+mn-lt"/>
                <a:ea typeface="+mn-ea"/>
                <a:cs typeface="+mn-cs"/>
              </a:rPr>
            </a:br>
            <a:r>
              <a:rPr kumimoji="0" lang="tr-TR" sz="1400" b="0" i="0" u="none" strike="noStrike" kern="1200" cap="none" spc="0" normalizeH="0" baseline="0" noProof="0" dirty="0" smtClean="0">
                <a:ln>
                  <a:noFill/>
                </a:ln>
                <a:solidFill>
                  <a:schemeClr val="tx2"/>
                </a:solidFill>
                <a:effectLst/>
                <a:uLnTx/>
                <a:uFillTx/>
                <a:latin typeface="+mn-lt"/>
                <a:ea typeface="+mn-ea"/>
                <a:cs typeface="+mn-cs"/>
              </a:rPr>
              <a:t>88           Cilt Bakımı</a:t>
            </a:r>
            <a:br>
              <a:rPr kumimoji="0" lang="tr-TR" sz="1400" b="0" i="0" u="none" strike="noStrike" kern="1200" cap="none" spc="0" normalizeH="0" baseline="0" noProof="0" dirty="0" smtClean="0">
                <a:ln>
                  <a:noFill/>
                </a:ln>
                <a:solidFill>
                  <a:schemeClr val="tx2"/>
                </a:solidFill>
                <a:effectLst/>
                <a:uLnTx/>
                <a:uFillTx/>
                <a:latin typeface="+mn-lt"/>
                <a:ea typeface="+mn-ea"/>
                <a:cs typeface="+mn-cs"/>
              </a:rPr>
            </a:br>
            <a:r>
              <a:rPr kumimoji="0" lang="tr-TR" sz="1400" b="0" i="0" u="none" strike="noStrike" kern="1200" cap="none" spc="0" normalizeH="0" baseline="0" noProof="0" dirty="0" smtClean="0">
                <a:ln>
                  <a:noFill/>
                </a:ln>
                <a:solidFill>
                  <a:schemeClr val="tx2"/>
                </a:solidFill>
                <a:effectLst/>
                <a:uLnTx/>
                <a:uFillTx/>
                <a:latin typeface="+mn-lt"/>
                <a:ea typeface="+mn-ea"/>
                <a:cs typeface="+mn-cs"/>
              </a:rPr>
              <a:t>89           Makyaj</a:t>
            </a:r>
            <a:br>
              <a:rPr kumimoji="0" lang="tr-TR" sz="1400" b="0" i="0" u="none" strike="noStrike" kern="1200" cap="none" spc="0" normalizeH="0" baseline="0" noProof="0" dirty="0" smtClean="0">
                <a:ln>
                  <a:noFill/>
                </a:ln>
                <a:solidFill>
                  <a:schemeClr val="tx2"/>
                </a:solidFill>
                <a:effectLst/>
                <a:uLnTx/>
                <a:uFillTx/>
                <a:latin typeface="+mn-lt"/>
                <a:ea typeface="+mn-ea"/>
                <a:cs typeface="+mn-cs"/>
              </a:rPr>
            </a:br>
            <a:r>
              <a:rPr kumimoji="0" lang="tr-TR" sz="1400" b="0" i="0" u="none" strike="noStrike" kern="1200" cap="none" spc="0" normalizeH="0" baseline="0" noProof="0" dirty="0" smtClean="0">
                <a:ln>
                  <a:noFill/>
                </a:ln>
                <a:solidFill>
                  <a:schemeClr val="tx2"/>
                </a:solidFill>
                <a:effectLst/>
                <a:uLnTx/>
                <a:uFillTx/>
                <a:latin typeface="+mn-lt"/>
                <a:ea typeface="+mn-ea"/>
                <a:cs typeface="+mn-cs"/>
              </a:rPr>
              <a:t>90           Saç Bakımı</a:t>
            </a:r>
            <a:br>
              <a:rPr kumimoji="0" lang="tr-TR" sz="1400" b="0" i="0" u="none" strike="noStrike" kern="1200" cap="none" spc="0" normalizeH="0" baseline="0" noProof="0" dirty="0" smtClean="0">
                <a:ln>
                  <a:noFill/>
                </a:ln>
                <a:solidFill>
                  <a:schemeClr val="tx2"/>
                </a:solidFill>
                <a:effectLst/>
                <a:uLnTx/>
                <a:uFillTx/>
                <a:latin typeface="+mn-lt"/>
                <a:ea typeface="+mn-ea"/>
                <a:cs typeface="+mn-cs"/>
              </a:rPr>
            </a:br>
            <a:r>
              <a:rPr kumimoji="0" lang="tr-TR" sz="1400" b="0" i="0" u="none" strike="noStrike" kern="1200" cap="none" spc="0" normalizeH="0" baseline="0" noProof="0" dirty="0" smtClean="0">
                <a:ln>
                  <a:noFill/>
                </a:ln>
                <a:solidFill>
                  <a:schemeClr val="tx2"/>
                </a:solidFill>
                <a:effectLst/>
                <a:uLnTx/>
                <a:uFillTx/>
                <a:latin typeface="+mn-lt"/>
                <a:ea typeface="+mn-ea"/>
                <a:cs typeface="+mn-cs"/>
              </a:rPr>
              <a:t>91           Vücut Bakımı</a:t>
            </a:r>
          </a:p>
          <a:p>
            <a:pPr marL="0" marR="0" lvl="0" indent="0"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tr-TR" sz="1400" b="1" i="0" u="none" strike="noStrike" kern="1200" cap="none" spc="0" normalizeH="0" baseline="0" noProof="0" dirty="0" smtClean="0">
                <a:ln>
                  <a:noFill/>
                </a:ln>
                <a:solidFill>
                  <a:schemeClr val="tx2"/>
                </a:solidFill>
                <a:effectLst/>
                <a:uLnTx/>
                <a:uFillTx/>
                <a:latin typeface="+mn-lt"/>
                <a:ea typeface="+mn-ea"/>
                <a:cs typeface="+mn-cs"/>
                <a:hlinkClick r:id="rId8"/>
              </a:rPr>
              <a:t>HALKLA İLİŞKİLER VE ORGANİZASYON HİZMETLERİ</a:t>
            </a:r>
            <a:r>
              <a:rPr kumimoji="0" lang="tr-TR" sz="1400" b="0" i="0" u="none" strike="noStrike" kern="1200" cap="none" spc="0" normalizeH="0" baseline="0" noProof="0" dirty="0" smtClean="0">
                <a:ln>
                  <a:noFill/>
                </a:ln>
                <a:solidFill>
                  <a:schemeClr val="tx2"/>
                </a:solidFill>
                <a:effectLst/>
                <a:uLnTx/>
                <a:uFillTx/>
                <a:latin typeface="+mn-lt"/>
                <a:ea typeface="+mn-ea"/>
                <a:cs typeface="+mn-cs"/>
              </a:rPr>
              <a:t/>
            </a:r>
            <a:br>
              <a:rPr kumimoji="0" lang="tr-TR" sz="1400" b="0" i="0" u="none" strike="noStrike" kern="1200" cap="none" spc="0" normalizeH="0" baseline="0" noProof="0" dirty="0" smtClean="0">
                <a:ln>
                  <a:noFill/>
                </a:ln>
                <a:solidFill>
                  <a:schemeClr val="tx2"/>
                </a:solidFill>
                <a:effectLst/>
                <a:uLnTx/>
                <a:uFillTx/>
                <a:latin typeface="+mn-lt"/>
                <a:ea typeface="+mn-ea"/>
                <a:cs typeface="+mn-cs"/>
              </a:rPr>
            </a:br>
            <a:r>
              <a:rPr kumimoji="0" lang="tr-TR" sz="1400" b="0" i="0" u="none" strike="noStrike" kern="1200" cap="none" spc="0" normalizeH="0" baseline="0" noProof="0" dirty="0" smtClean="0">
                <a:ln>
                  <a:noFill/>
                </a:ln>
                <a:solidFill>
                  <a:schemeClr val="tx2"/>
                </a:solidFill>
                <a:effectLst/>
                <a:uLnTx/>
                <a:uFillTx/>
                <a:latin typeface="+mn-lt"/>
                <a:ea typeface="+mn-ea"/>
                <a:cs typeface="+mn-cs"/>
              </a:rPr>
              <a:t>92           Fuar Organizasyon Sorumlusu</a:t>
            </a:r>
            <a:br>
              <a:rPr kumimoji="0" lang="tr-TR" sz="1400" b="0" i="0" u="none" strike="noStrike" kern="1200" cap="none" spc="0" normalizeH="0" baseline="0" noProof="0" dirty="0" smtClean="0">
                <a:ln>
                  <a:noFill/>
                </a:ln>
                <a:solidFill>
                  <a:schemeClr val="tx2"/>
                </a:solidFill>
                <a:effectLst/>
                <a:uLnTx/>
                <a:uFillTx/>
                <a:latin typeface="+mn-lt"/>
                <a:ea typeface="+mn-ea"/>
                <a:cs typeface="+mn-cs"/>
              </a:rPr>
            </a:br>
            <a:r>
              <a:rPr kumimoji="0" lang="tr-TR" sz="1400" b="0" i="0" u="none" strike="noStrike" kern="1200" cap="none" spc="0" normalizeH="0" baseline="0" noProof="0" dirty="0" smtClean="0">
                <a:ln>
                  <a:noFill/>
                </a:ln>
                <a:solidFill>
                  <a:schemeClr val="tx2"/>
                </a:solidFill>
                <a:effectLst/>
                <a:uLnTx/>
                <a:uFillTx/>
                <a:latin typeface="+mn-lt"/>
                <a:ea typeface="+mn-ea"/>
                <a:cs typeface="+mn-cs"/>
              </a:rPr>
              <a:t>93           Halkla İlişkiler</a:t>
            </a:r>
            <a:br>
              <a:rPr kumimoji="0" lang="tr-TR" sz="1400" b="0" i="0" u="none" strike="noStrike" kern="1200" cap="none" spc="0" normalizeH="0" baseline="0" noProof="0" dirty="0" smtClean="0">
                <a:ln>
                  <a:noFill/>
                </a:ln>
                <a:solidFill>
                  <a:schemeClr val="tx2"/>
                </a:solidFill>
                <a:effectLst/>
                <a:uLnTx/>
                <a:uFillTx/>
                <a:latin typeface="+mn-lt"/>
                <a:ea typeface="+mn-ea"/>
                <a:cs typeface="+mn-cs"/>
              </a:rPr>
            </a:br>
            <a:r>
              <a:rPr kumimoji="0" lang="tr-TR" sz="1400" b="0" i="0" u="none" strike="noStrike" kern="1200" cap="none" spc="0" normalizeH="0" baseline="0" noProof="0" dirty="0" smtClean="0">
                <a:ln>
                  <a:noFill/>
                </a:ln>
                <a:solidFill>
                  <a:schemeClr val="tx2"/>
                </a:solidFill>
                <a:effectLst/>
                <a:uLnTx/>
                <a:uFillTx/>
                <a:latin typeface="+mn-lt"/>
                <a:ea typeface="+mn-ea"/>
                <a:cs typeface="+mn-cs"/>
              </a:rPr>
              <a:t>94           Kamuoyu Araştırmacılığı</a:t>
            </a:r>
            <a:br>
              <a:rPr kumimoji="0" lang="tr-TR" sz="1400" b="0" i="0" u="none" strike="noStrike" kern="1200" cap="none" spc="0" normalizeH="0" baseline="0" noProof="0" dirty="0" smtClean="0">
                <a:ln>
                  <a:noFill/>
                </a:ln>
                <a:solidFill>
                  <a:schemeClr val="tx2"/>
                </a:solidFill>
                <a:effectLst/>
                <a:uLnTx/>
                <a:uFillTx/>
                <a:latin typeface="+mn-lt"/>
                <a:ea typeface="+mn-ea"/>
                <a:cs typeface="+mn-cs"/>
              </a:rPr>
            </a:br>
            <a:r>
              <a:rPr kumimoji="0" lang="tr-TR" sz="1400" b="0" i="0" u="none" strike="noStrike" kern="1200" cap="none" spc="0" normalizeH="0" baseline="0" noProof="0" dirty="0" smtClean="0">
                <a:ln>
                  <a:noFill/>
                </a:ln>
                <a:solidFill>
                  <a:schemeClr val="tx2"/>
                </a:solidFill>
                <a:effectLst/>
                <a:uLnTx/>
                <a:uFillTx/>
                <a:latin typeface="+mn-lt"/>
                <a:ea typeface="+mn-ea"/>
                <a:cs typeface="+mn-cs"/>
              </a:rPr>
              <a:t>95           Müşteri Temsilciliği</a:t>
            </a:r>
            <a:br>
              <a:rPr kumimoji="0" lang="tr-TR" sz="1400" b="0" i="0" u="none" strike="noStrike" kern="1200" cap="none" spc="0" normalizeH="0" baseline="0" noProof="0" dirty="0" smtClean="0">
                <a:ln>
                  <a:noFill/>
                </a:ln>
                <a:solidFill>
                  <a:schemeClr val="tx2"/>
                </a:solidFill>
                <a:effectLst/>
                <a:uLnTx/>
                <a:uFillTx/>
                <a:latin typeface="+mn-lt"/>
                <a:ea typeface="+mn-ea"/>
                <a:cs typeface="+mn-cs"/>
              </a:rPr>
            </a:br>
            <a:r>
              <a:rPr kumimoji="0" lang="tr-TR" sz="1400" b="0" i="0" u="none" strike="noStrike" kern="1200" cap="none" spc="0" normalizeH="0" baseline="0" noProof="0" dirty="0" smtClean="0">
                <a:ln>
                  <a:noFill/>
                </a:ln>
                <a:solidFill>
                  <a:schemeClr val="tx2"/>
                </a:solidFill>
                <a:effectLst/>
                <a:uLnTx/>
                <a:uFillTx/>
                <a:latin typeface="+mn-lt"/>
                <a:ea typeface="+mn-ea"/>
                <a:cs typeface="+mn-cs"/>
              </a:rPr>
              <a:t>96           Organizasyon Sorumlusu</a:t>
            </a:r>
          </a:p>
          <a:p>
            <a:pPr marL="0" marR="0" lvl="0" indent="0"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tr-TR" sz="1400" b="1" i="0" u="none" strike="noStrike" kern="1200" cap="none" spc="0" normalizeH="0" baseline="0" noProof="0" dirty="0" smtClean="0">
                <a:ln>
                  <a:noFill/>
                </a:ln>
                <a:solidFill>
                  <a:schemeClr val="tx2"/>
                </a:solidFill>
                <a:effectLst/>
                <a:uLnTx/>
                <a:uFillTx/>
                <a:latin typeface="+mn-lt"/>
                <a:ea typeface="+mn-ea"/>
                <a:cs typeface="+mn-cs"/>
                <a:hlinkClick r:id="rId9"/>
              </a:rPr>
              <a:t>MÜZİK ALETLERİ YAPIMI</a:t>
            </a:r>
            <a:r>
              <a:rPr kumimoji="0" lang="tr-TR" sz="1400" b="0" i="0" u="none" strike="noStrike" kern="1200" cap="none" spc="0" normalizeH="0" baseline="0" noProof="0" dirty="0" smtClean="0">
                <a:ln>
                  <a:noFill/>
                </a:ln>
                <a:solidFill>
                  <a:schemeClr val="tx2"/>
                </a:solidFill>
                <a:effectLst/>
                <a:uLnTx/>
                <a:uFillTx/>
                <a:latin typeface="+mn-lt"/>
                <a:ea typeface="+mn-ea"/>
                <a:cs typeface="+mn-cs"/>
              </a:rPr>
              <a:t/>
            </a:r>
            <a:br>
              <a:rPr kumimoji="0" lang="tr-TR" sz="1400" b="0" i="0" u="none" strike="noStrike" kern="1200" cap="none" spc="0" normalizeH="0" baseline="0" noProof="0" dirty="0" smtClean="0">
                <a:ln>
                  <a:noFill/>
                </a:ln>
                <a:solidFill>
                  <a:schemeClr val="tx2"/>
                </a:solidFill>
                <a:effectLst/>
                <a:uLnTx/>
                <a:uFillTx/>
                <a:latin typeface="+mn-lt"/>
                <a:ea typeface="+mn-ea"/>
                <a:cs typeface="+mn-cs"/>
              </a:rPr>
            </a:br>
            <a:r>
              <a:rPr kumimoji="0" lang="tr-TR" sz="1400" b="0" i="0" u="none" strike="noStrike" kern="1200" cap="none" spc="0" normalizeH="0" baseline="0" noProof="0" dirty="0" smtClean="0">
                <a:ln>
                  <a:noFill/>
                </a:ln>
                <a:solidFill>
                  <a:schemeClr val="tx2"/>
                </a:solidFill>
                <a:effectLst/>
                <a:uLnTx/>
                <a:uFillTx/>
                <a:latin typeface="+mn-lt"/>
                <a:ea typeface="+mn-ea"/>
                <a:cs typeface="+mn-cs"/>
              </a:rPr>
              <a:t>165         Mızraplı Batı Müziği Enstrümanları Yapımı</a:t>
            </a:r>
            <a:br>
              <a:rPr kumimoji="0" lang="tr-TR" sz="1400" b="0" i="0" u="none" strike="noStrike" kern="1200" cap="none" spc="0" normalizeH="0" baseline="0" noProof="0" dirty="0" smtClean="0">
                <a:ln>
                  <a:noFill/>
                </a:ln>
                <a:solidFill>
                  <a:schemeClr val="tx2"/>
                </a:solidFill>
                <a:effectLst/>
                <a:uLnTx/>
                <a:uFillTx/>
                <a:latin typeface="+mn-lt"/>
                <a:ea typeface="+mn-ea"/>
                <a:cs typeface="+mn-cs"/>
              </a:rPr>
            </a:br>
            <a:r>
              <a:rPr kumimoji="0" lang="tr-TR" sz="1400" b="0" i="0" u="none" strike="noStrike" kern="1200" cap="none" spc="0" normalizeH="0" baseline="0" noProof="0" dirty="0" smtClean="0">
                <a:ln>
                  <a:noFill/>
                </a:ln>
                <a:solidFill>
                  <a:schemeClr val="tx2"/>
                </a:solidFill>
                <a:effectLst/>
                <a:uLnTx/>
                <a:uFillTx/>
                <a:latin typeface="+mn-lt"/>
                <a:ea typeface="+mn-ea"/>
                <a:cs typeface="+mn-cs"/>
              </a:rPr>
              <a:t>166         Mızraplı Halk Müziği Enstrümanları Yapımı</a:t>
            </a:r>
            <a:br>
              <a:rPr kumimoji="0" lang="tr-TR" sz="1400" b="0" i="0" u="none" strike="noStrike" kern="1200" cap="none" spc="0" normalizeH="0" baseline="0" noProof="0" dirty="0" smtClean="0">
                <a:ln>
                  <a:noFill/>
                </a:ln>
                <a:solidFill>
                  <a:schemeClr val="tx2"/>
                </a:solidFill>
                <a:effectLst/>
                <a:uLnTx/>
                <a:uFillTx/>
                <a:latin typeface="+mn-lt"/>
                <a:ea typeface="+mn-ea"/>
                <a:cs typeface="+mn-cs"/>
              </a:rPr>
            </a:br>
            <a:r>
              <a:rPr kumimoji="0" lang="tr-TR" sz="1400" b="0" i="0" u="none" strike="noStrike" kern="1200" cap="none" spc="0" normalizeH="0" baseline="0" noProof="0" dirty="0" smtClean="0">
                <a:ln>
                  <a:noFill/>
                </a:ln>
                <a:solidFill>
                  <a:schemeClr val="tx2"/>
                </a:solidFill>
                <a:effectLst/>
                <a:uLnTx/>
                <a:uFillTx/>
                <a:latin typeface="+mn-lt"/>
                <a:ea typeface="+mn-ea"/>
                <a:cs typeface="+mn-cs"/>
              </a:rPr>
              <a:t>167         Mızraplı Sanat Müziği  Enstrümanları Yapımı</a:t>
            </a:r>
            <a:br>
              <a:rPr kumimoji="0" lang="tr-TR" sz="1400" b="0" i="0" u="none" strike="noStrike" kern="1200" cap="none" spc="0" normalizeH="0" baseline="0" noProof="0" dirty="0" smtClean="0">
                <a:ln>
                  <a:noFill/>
                </a:ln>
                <a:solidFill>
                  <a:schemeClr val="tx2"/>
                </a:solidFill>
                <a:effectLst/>
                <a:uLnTx/>
                <a:uFillTx/>
                <a:latin typeface="+mn-lt"/>
                <a:ea typeface="+mn-ea"/>
                <a:cs typeface="+mn-cs"/>
              </a:rPr>
            </a:br>
            <a:r>
              <a:rPr kumimoji="0" lang="tr-TR" sz="1400" b="0" i="0" u="none" strike="noStrike" kern="1200" cap="none" spc="0" normalizeH="0" baseline="0" noProof="0" dirty="0" smtClean="0">
                <a:ln>
                  <a:noFill/>
                </a:ln>
                <a:solidFill>
                  <a:schemeClr val="tx2"/>
                </a:solidFill>
                <a:effectLst/>
                <a:uLnTx/>
                <a:uFillTx/>
                <a:latin typeface="+mn-lt"/>
                <a:ea typeface="+mn-ea"/>
                <a:cs typeface="+mn-cs"/>
              </a:rPr>
              <a:t>168         Yaylı Enstrüman Yapımı</a:t>
            </a:r>
            <a:br>
              <a:rPr kumimoji="0" lang="tr-TR" sz="1400" b="0" i="0" u="none" strike="noStrike" kern="1200" cap="none" spc="0" normalizeH="0" baseline="0" noProof="0" dirty="0" smtClean="0">
                <a:ln>
                  <a:noFill/>
                </a:ln>
                <a:solidFill>
                  <a:schemeClr val="tx2"/>
                </a:solidFill>
                <a:effectLst/>
                <a:uLnTx/>
                <a:uFillTx/>
                <a:latin typeface="+mn-lt"/>
                <a:ea typeface="+mn-ea"/>
                <a:cs typeface="+mn-cs"/>
              </a:rPr>
            </a:br>
            <a:r>
              <a:rPr kumimoji="0" lang="tr-TR" sz="1400" b="0" i="0" u="none" strike="noStrike" kern="1200" cap="none" spc="0" normalizeH="0" baseline="0" noProof="0" dirty="0" smtClean="0">
                <a:ln>
                  <a:noFill/>
                </a:ln>
                <a:solidFill>
                  <a:schemeClr val="tx2"/>
                </a:solidFill>
                <a:effectLst/>
                <a:uLnTx/>
                <a:uFillTx/>
                <a:latin typeface="+mn-lt"/>
                <a:ea typeface="+mn-ea"/>
                <a:cs typeface="+mn-cs"/>
              </a:rPr>
              <a:t>45           ORTOPEDİK PROTEZ VE ORTEZ</a:t>
            </a:r>
            <a:br>
              <a:rPr kumimoji="0" lang="tr-TR" sz="1400" b="0" i="0" u="none" strike="noStrike" kern="1200" cap="none" spc="0" normalizeH="0" baseline="0" noProof="0" dirty="0" smtClean="0">
                <a:ln>
                  <a:noFill/>
                </a:ln>
                <a:solidFill>
                  <a:schemeClr val="tx2"/>
                </a:solidFill>
                <a:effectLst/>
                <a:uLnTx/>
                <a:uFillTx/>
                <a:latin typeface="+mn-lt"/>
                <a:ea typeface="+mn-ea"/>
                <a:cs typeface="+mn-cs"/>
              </a:rPr>
            </a:br>
            <a:r>
              <a:rPr kumimoji="0" lang="tr-TR" sz="1400" b="0" i="0" u="none" strike="noStrike" kern="1200" cap="none" spc="0" normalizeH="0" baseline="0" noProof="0" dirty="0" smtClean="0">
                <a:ln>
                  <a:noFill/>
                </a:ln>
                <a:solidFill>
                  <a:schemeClr val="tx2"/>
                </a:solidFill>
                <a:effectLst/>
                <a:uLnTx/>
                <a:uFillTx/>
                <a:latin typeface="+mn-lt"/>
                <a:ea typeface="+mn-ea"/>
                <a:cs typeface="+mn-cs"/>
              </a:rPr>
              <a:t>169         Ortopedik Protez ve </a:t>
            </a:r>
            <a:r>
              <a:rPr kumimoji="0" lang="tr-TR" sz="1400" b="0" i="0" u="none" strike="noStrike" kern="1200" cap="none" spc="0" normalizeH="0" baseline="0" noProof="0" dirty="0" err="1" smtClean="0">
                <a:ln>
                  <a:noFill/>
                </a:ln>
                <a:solidFill>
                  <a:schemeClr val="tx2"/>
                </a:solidFill>
                <a:effectLst/>
                <a:uLnTx/>
                <a:uFillTx/>
                <a:latin typeface="+mn-lt"/>
                <a:ea typeface="+mn-ea"/>
                <a:cs typeface="+mn-cs"/>
              </a:rPr>
              <a:t>Ortez</a:t>
            </a:r>
            <a:r>
              <a:rPr kumimoji="0" lang="tr-TR" sz="1400" b="0" i="0" u="none" strike="noStrike" kern="1200" cap="none" spc="0" normalizeH="0" baseline="0" noProof="0" dirty="0" smtClean="0">
                <a:ln>
                  <a:noFill/>
                </a:ln>
                <a:solidFill>
                  <a:schemeClr val="tx2"/>
                </a:solidFill>
                <a:effectLst/>
                <a:uLnTx/>
                <a:uFillTx/>
                <a:latin typeface="+mn-lt"/>
                <a:ea typeface="+mn-ea"/>
                <a:cs typeface="+mn-cs"/>
              </a:rPr>
              <a:t> Teknisyenliği</a:t>
            </a:r>
            <a:endParaRPr kumimoji="0" lang="tr-TR" altLang="tr-TR"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68313" y="476250"/>
            <a:ext cx="8229600" cy="61214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lgn="ctr">
              <a:lnSpc>
                <a:spcPct val="80000"/>
              </a:lnSpc>
              <a:buFontTx/>
              <a:buNone/>
            </a:pPr>
            <a:r>
              <a:rPr lang="tr-TR" altLang="tr-TR" b="1" dirty="0" smtClean="0"/>
              <a:t>Merkezi ve Yerel Yerleştirme ile Gidilebilecek Lise Türleri</a:t>
            </a:r>
          </a:p>
          <a:p>
            <a:pPr algn="ctr">
              <a:lnSpc>
                <a:spcPct val="80000"/>
              </a:lnSpc>
              <a:buFontTx/>
              <a:buNone/>
            </a:pPr>
            <a:endParaRPr lang="tr-TR" altLang="tr-TR" sz="1600" b="1" dirty="0" smtClean="0"/>
          </a:p>
          <a:p>
            <a:pPr>
              <a:lnSpc>
                <a:spcPct val="150000"/>
              </a:lnSpc>
              <a:buFont typeface="Wingdings" pitchFamily="2" charset="2"/>
              <a:buChar char="q"/>
            </a:pPr>
            <a:r>
              <a:rPr lang="tr-TR" altLang="tr-TR" dirty="0" smtClean="0"/>
              <a:t>Resmi Fen Liselerine, </a:t>
            </a:r>
          </a:p>
          <a:p>
            <a:pPr>
              <a:lnSpc>
                <a:spcPct val="150000"/>
              </a:lnSpc>
              <a:buFont typeface="Wingdings" pitchFamily="2" charset="2"/>
              <a:buChar char="q"/>
            </a:pPr>
            <a:r>
              <a:rPr lang="tr-TR" altLang="tr-TR" dirty="0" smtClean="0"/>
              <a:t>Özel Fen Liselerine,</a:t>
            </a:r>
          </a:p>
          <a:p>
            <a:pPr>
              <a:lnSpc>
                <a:spcPct val="150000"/>
              </a:lnSpc>
              <a:buFont typeface="Wingdings" pitchFamily="2" charset="2"/>
              <a:buChar char="q"/>
            </a:pPr>
            <a:r>
              <a:rPr lang="tr-TR" altLang="tr-TR" dirty="0" smtClean="0"/>
              <a:t>Sosyal Bilimler Liselerine,</a:t>
            </a:r>
          </a:p>
          <a:p>
            <a:pPr>
              <a:lnSpc>
                <a:spcPct val="150000"/>
              </a:lnSpc>
              <a:buFont typeface="Wingdings" pitchFamily="2" charset="2"/>
              <a:buChar char="q"/>
            </a:pPr>
            <a:r>
              <a:rPr lang="tr-TR" altLang="tr-TR" dirty="0" smtClean="0"/>
              <a:t>Anadolu Liselerine,</a:t>
            </a:r>
          </a:p>
          <a:p>
            <a:pPr>
              <a:lnSpc>
                <a:spcPct val="150000"/>
              </a:lnSpc>
              <a:buFont typeface="Wingdings" pitchFamily="2" charset="2"/>
              <a:buChar char="q"/>
            </a:pPr>
            <a:r>
              <a:rPr lang="tr-TR" altLang="tr-TR" dirty="0" smtClean="0"/>
              <a:t>Anadolu Mesleki ve Teknik Liselere,</a:t>
            </a:r>
          </a:p>
          <a:p>
            <a:pPr>
              <a:lnSpc>
                <a:spcPct val="150000"/>
              </a:lnSpc>
              <a:buFont typeface="Wingdings" pitchFamily="2" charset="2"/>
              <a:buChar char="q"/>
            </a:pPr>
            <a:r>
              <a:rPr lang="tr-TR" altLang="tr-TR" dirty="0" smtClean="0"/>
              <a:t>Anadolu İmam-Hatip Liselerine,</a:t>
            </a:r>
          </a:p>
          <a:p>
            <a:pPr>
              <a:lnSpc>
                <a:spcPct val="150000"/>
              </a:lnSpc>
              <a:buFont typeface="Wingdings" pitchFamily="2" charset="2"/>
              <a:buChar char="q"/>
            </a:pPr>
            <a:r>
              <a:rPr lang="tr-TR" altLang="tr-TR" dirty="0" smtClean="0"/>
              <a:t>Çok Programlı Liselere </a:t>
            </a:r>
          </a:p>
          <a:p>
            <a:pPr>
              <a:lnSpc>
                <a:spcPct val="150000"/>
              </a:lnSpc>
              <a:buNone/>
            </a:pPr>
            <a:r>
              <a:rPr lang="tr-TR" altLang="tr-TR" sz="2200" dirty="0" smtClean="0">
                <a:solidFill>
                  <a:schemeClr val="tx1"/>
                </a:solidFill>
              </a:rPr>
              <a:t>Sınavlı ve sınavsız yerleştirmeler olacaktır</a:t>
            </a:r>
            <a:r>
              <a:rPr lang="tr-TR" altLang="tr-TR" dirty="0" smtClean="0"/>
              <a:t>.</a:t>
            </a:r>
          </a:p>
        </p:txBody>
      </p:sp>
      <p:sp>
        <p:nvSpPr>
          <p:cNvPr id="4" name="3 Veri Yer Tutucusu"/>
          <p:cNvSpPr>
            <a:spLocks noGrp="1"/>
          </p:cNvSpPr>
          <p:nvPr>
            <p:ph type="dt" sz="half" idx="10"/>
          </p:nvPr>
        </p:nvSpPr>
        <p:spPr/>
        <p:txBody>
          <a:bodyPr/>
          <a:lstStyle/>
          <a:p>
            <a:fld id="{03AB0A60-39B9-4D74-BE2C-B717431A8761}" type="datetime1">
              <a:rPr lang="tr-TR" smtClean="0"/>
              <a:pPr/>
              <a:t>24.04.2023</a:t>
            </a:fld>
            <a:endParaRPr lang="tr-TR"/>
          </a:p>
        </p:txBody>
      </p:sp>
      <p:sp>
        <p:nvSpPr>
          <p:cNvPr id="6" name="5 Altbilgi Yer Tutucusu"/>
          <p:cNvSpPr>
            <a:spLocks noGrp="1"/>
          </p:cNvSpPr>
          <p:nvPr>
            <p:ph type="ftr" sz="quarter" idx="12"/>
          </p:nvPr>
        </p:nvSpPr>
        <p:spPr/>
        <p:txBody>
          <a:bodyPr/>
          <a:lstStyle/>
          <a:p>
            <a:r>
              <a:rPr lang="tr-TR" smtClean="0"/>
              <a:t>N.ÜNLÜ</a:t>
            </a:r>
            <a:endParaRPr lang="tr-TR"/>
          </a:p>
        </p:txBody>
      </p:sp>
      <p:sp>
        <p:nvSpPr>
          <p:cNvPr id="8" name="7 Slayt Numarası Yer Tutucusu"/>
          <p:cNvSpPr>
            <a:spLocks noGrp="1"/>
          </p:cNvSpPr>
          <p:nvPr>
            <p:ph type="sldNum" sz="quarter" idx="11"/>
          </p:nvPr>
        </p:nvSpPr>
        <p:spPr/>
        <p:txBody>
          <a:bodyPr/>
          <a:lstStyle/>
          <a:p>
            <a:fld id="{F302176B-0E47-46AC-8F43-DAB4B8A37D06}" type="slidenum">
              <a:rPr lang="tr-TR" smtClean="0"/>
              <a:pPr/>
              <a:t>2</a:t>
            </a:fld>
            <a:endParaRPr lang="tr-TR"/>
          </a:p>
        </p:txBody>
      </p:sp>
    </p:spTree>
    <p:extLst>
      <p:ext uri="{BB962C8B-B14F-4D97-AF65-F5344CB8AC3E}">
        <p14:creationId xmlns:p14="http://schemas.microsoft.com/office/powerpoint/2010/main" val="139817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51520" y="1826416"/>
            <a:ext cx="5820940" cy="5031584"/>
          </a:xfrm>
        </p:spPr>
        <p:txBody>
          <a:bodyPr>
            <a:normAutofit fontScale="85000" lnSpcReduction="10000"/>
          </a:bodyPr>
          <a:lstStyle/>
          <a:p>
            <a:pPr>
              <a:lnSpc>
                <a:spcPct val="160000"/>
              </a:lnSpc>
              <a:spcAft>
                <a:spcPts val="500"/>
              </a:spcAft>
              <a:buFont typeface="Wingdings" pitchFamily="2" charset="2"/>
              <a:buChar char="v"/>
            </a:pPr>
            <a:r>
              <a:rPr lang="tr-TR" altLang="tr-TR" sz="2200" dirty="0"/>
              <a:t>Sağlık Bakanlığına bağlı kamu ve özel yataklı/yataksız sağlık kurum ve kuruluşlarına ara eleman yetiştirmek üzere açılan okullardır. </a:t>
            </a:r>
          </a:p>
          <a:p>
            <a:pPr>
              <a:lnSpc>
                <a:spcPct val="150000"/>
              </a:lnSpc>
              <a:spcAft>
                <a:spcPts val="500"/>
              </a:spcAft>
              <a:buFont typeface="Wingdings" pitchFamily="2" charset="2"/>
              <a:buChar char="v"/>
            </a:pPr>
            <a:r>
              <a:rPr lang="tr-TR" altLang="tr-TR" sz="2200" dirty="0"/>
              <a:t>Türk Millî Eğitiminin genel, sağlık alanının özel amaçları doğrultusunda, ortaöğretim seviyesinde genel kültür, sağlık alanıyla ilgili temel bilim, her alan/dala özel mesleki yeterlilik kazandıran, öğrencileri hayata, sağlık alanına ve yükseköğrenime hazırlayan, yabancı dil olarak İngilizce öğretilmesini amaçlayan programlar uygulanmakta olup, “Anadolu” programlarında İngilizce dersi ağırlıklı olarak verilir. </a:t>
            </a:r>
          </a:p>
        </p:txBody>
      </p:sp>
      <p:sp>
        <p:nvSpPr>
          <p:cNvPr id="8" name="Dikdörtgen 7"/>
          <p:cNvSpPr/>
          <p:nvPr/>
        </p:nvSpPr>
        <p:spPr>
          <a:xfrm>
            <a:off x="251520" y="188640"/>
            <a:ext cx="889248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 ANADOLU LİSELERİ</a:t>
            </a:r>
            <a:endParaRPr lang="tr-TR"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7" name="Grup 6"/>
          <p:cNvGrpSpPr/>
          <p:nvPr/>
        </p:nvGrpSpPr>
        <p:grpSpPr>
          <a:xfrm>
            <a:off x="6228512" y="1484784"/>
            <a:ext cx="2952000" cy="1800000"/>
            <a:chOff x="0" y="0"/>
            <a:chExt cx="3287485" cy="1948543"/>
          </a:xfrm>
        </p:grpSpPr>
        <p:pic>
          <p:nvPicPr>
            <p:cNvPr id="9" name="Resim 8"/>
            <p:cNvPicPr>
              <a:picLocks/>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3542" y="0"/>
              <a:ext cx="3243943" cy="1948543"/>
            </a:xfrm>
            <a:prstGeom prst="rect">
              <a:avLst/>
            </a:prstGeom>
            <a:effectLst>
              <a:softEdge rad="63500"/>
            </a:effectLst>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772"/>
              <a:ext cx="609600" cy="609600"/>
            </a:xfrm>
            <a:prstGeom prst="ellipse">
              <a:avLst/>
            </a:prstGeom>
          </p:spPr>
        </p:pic>
      </p:grpSp>
      <p:sp>
        <p:nvSpPr>
          <p:cNvPr id="3" name="Dikdörtgen 2"/>
          <p:cNvSpPr/>
          <p:nvPr/>
        </p:nvSpPr>
        <p:spPr>
          <a:xfrm>
            <a:off x="1721667" y="1196752"/>
            <a:ext cx="3596497" cy="424732"/>
          </a:xfrm>
          <a:prstGeom prst="rect">
            <a:avLst/>
          </a:prstGeom>
        </p:spPr>
        <p:txBody>
          <a:bodyPr wrap="none">
            <a:spAutoFit/>
          </a:bodyPr>
          <a:lstStyle/>
          <a:p>
            <a:pPr algn="ctr">
              <a:lnSpc>
                <a:spcPct val="90000"/>
              </a:lnSpc>
            </a:pPr>
            <a:r>
              <a:rPr lang="tr-TR" altLang="tr-TR"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4- </a:t>
            </a:r>
            <a:r>
              <a:rPr lang="tr-TR" altLang="tr-TR" sz="24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SAĞLIK MESLEK </a:t>
            </a:r>
            <a:r>
              <a:rPr lang="tr-TR" altLang="tr-TR" sz="24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LİSELERİ</a:t>
            </a:r>
          </a:p>
        </p:txBody>
      </p:sp>
      <p:pic>
        <p:nvPicPr>
          <p:cNvPr id="2" name="Resim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1490" y="3212976"/>
            <a:ext cx="2747014" cy="1800000"/>
          </a:xfrm>
          <a:prstGeom prst="rect">
            <a:avLst/>
          </a:prstGeom>
          <a:effectLst>
            <a:softEdge rad="63500"/>
          </a:effectLst>
        </p:spPr>
      </p:pic>
      <p:pic>
        <p:nvPicPr>
          <p:cNvPr id="4" name="Resim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6517" y="4941168"/>
            <a:ext cx="2702388" cy="1800000"/>
          </a:xfrm>
          <a:prstGeom prst="rect">
            <a:avLst/>
          </a:prstGeom>
          <a:effectLst>
            <a:softEdge rad="63500"/>
          </a:effectLst>
        </p:spPr>
      </p:pic>
      <p:sp>
        <p:nvSpPr>
          <p:cNvPr id="11" name="10 Veri Yer Tutucusu"/>
          <p:cNvSpPr>
            <a:spLocks noGrp="1"/>
          </p:cNvSpPr>
          <p:nvPr>
            <p:ph type="dt" sz="half" idx="10"/>
          </p:nvPr>
        </p:nvSpPr>
        <p:spPr/>
        <p:txBody>
          <a:bodyPr/>
          <a:lstStyle/>
          <a:p>
            <a:fld id="{163662D0-9905-45E2-A37F-3F807CBF1C6D}" type="datetime1">
              <a:rPr lang="tr-TR" smtClean="0"/>
              <a:pPr/>
              <a:t>24.04.2023</a:t>
            </a:fld>
            <a:endParaRPr lang="tr-TR"/>
          </a:p>
        </p:txBody>
      </p:sp>
      <p:sp>
        <p:nvSpPr>
          <p:cNvPr id="12" name="11 Altbilgi Yer Tutucusu"/>
          <p:cNvSpPr>
            <a:spLocks noGrp="1"/>
          </p:cNvSpPr>
          <p:nvPr>
            <p:ph type="ftr" sz="quarter" idx="12"/>
          </p:nvPr>
        </p:nvSpPr>
        <p:spPr/>
        <p:txBody>
          <a:bodyPr/>
          <a:lstStyle/>
          <a:p>
            <a:r>
              <a:rPr lang="tr-TR" smtClean="0"/>
              <a:t>N.ÜNLÜ</a:t>
            </a:r>
            <a:endParaRPr lang="tr-TR"/>
          </a:p>
        </p:txBody>
      </p:sp>
      <p:sp>
        <p:nvSpPr>
          <p:cNvPr id="13" name="12 Slayt Numarası Yer Tutucusu"/>
          <p:cNvSpPr>
            <a:spLocks noGrp="1"/>
          </p:cNvSpPr>
          <p:nvPr>
            <p:ph type="sldNum" sz="quarter" idx="11"/>
          </p:nvPr>
        </p:nvSpPr>
        <p:spPr/>
        <p:txBody>
          <a:bodyPr/>
          <a:lstStyle/>
          <a:p>
            <a:fld id="{F302176B-0E47-46AC-8F43-DAB4B8A37D06}" type="slidenum">
              <a:rPr lang="tr-TR" smtClean="0"/>
              <a:pPr/>
              <a:t>20</a:t>
            </a:fld>
            <a:endParaRPr lang="tr-TR"/>
          </a:p>
        </p:txBody>
      </p:sp>
    </p:spTree>
    <p:extLst>
      <p:ext uri="{BB962C8B-B14F-4D97-AF65-F5344CB8AC3E}">
        <p14:creationId xmlns:p14="http://schemas.microsoft.com/office/powerpoint/2010/main" val="1559276189"/>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79512" y="1124744"/>
            <a:ext cx="8964488" cy="5976664"/>
          </a:xfrm>
        </p:spPr>
        <p:txBody>
          <a:bodyPr>
            <a:normAutofit/>
          </a:bodyPr>
          <a:lstStyle/>
          <a:p>
            <a:pPr marL="0" indent="0" algn="just">
              <a:buNone/>
            </a:pPr>
            <a:r>
              <a:rPr lang="tr-TR" sz="1400" dirty="0" smtClean="0"/>
              <a:t>   Yapılan </a:t>
            </a:r>
            <a:r>
              <a:rPr lang="tr-TR" sz="1400" dirty="0"/>
              <a:t>değişikliklere </a:t>
            </a:r>
            <a:r>
              <a:rPr lang="tr-TR" sz="1400" dirty="0" smtClean="0"/>
              <a:t>göre lise </a:t>
            </a:r>
            <a:r>
              <a:rPr lang="tr-TR" sz="1400" dirty="0"/>
              <a:t>mezunlarının ebe ya da hemşire unvanını kazanması mümkün </a:t>
            </a:r>
            <a:r>
              <a:rPr lang="tr-TR" sz="1400" dirty="0" smtClean="0"/>
              <a:t>olmayacak. Buna </a:t>
            </a:r>
            <a:r>
              <a:rPr lang="tr-TR" sz="1400" dirty="0"/>
              <a:t>göre, sağlık meslek liselerinden sadece  “</a:t>
            </a:r>
            <a:r>
              <a:rPr lang="tr-TR" sz="1400" b="1" dirty="0">
                <a:solidFill>
                  <a:srgbClr val="FF0000"/>
                </a:solidFill>
              </a:rPr>
              <a:t>hemşire yardımcısı”, “ebe yardımcısı” ve “sağlık bakım teknisyeni” </a:t>
            </a:r>
            <a:r>
              <a:rPr lang="tr-TR" sz="1400" dirty="0"/>
              <a:t>unvanı ile mezun olunabilecek.</a:t>
            </a:r>
          </a:p>
          <a:p>
            <a:pPr marL="0" indent="0" algn="just">
              <a:lnSpc>
                <a:spcPct val="150000"/>
              </a:lnSpc>
              <a:buNone/>
            </a:pPr>
            <a:r>
              <a:rPr lang="tr-TR" sz="1400" b="1" dirty="0" smtClean="0"/>
              <a:t>BU </a:t>
            </a:r>
            <a:r>
              <a:rPr lang="tr-TR" sz="1400" b="1" dirty="0"/>
              <a:t>UNVANLARLA MEZUN OLACAKLARIN GÖREV TANIMLARI ŞÖYLE:</a:t>
            </a:r>
            <a:endParaRPr lang="tr-TR" sz="1400" dirty="0"/>
          </a:p>
          <a:p>
            <a:pPr marL="0" indent="0" algn="just">
              <a:lnSpc>
                <a:spcPct val="150000"/>
              </a:lnSpc>
              <a:buNone/>
            </a:pPr>
            <a:r>
              <a:rPr lang="tr-TR" sz="1400" dirty="0"/>
              <a:t> </a:t>
            </a:r>
            <a:r>
              <a:rPr lang="tr-TR" sz="1400" dirty="0" smtClean="0"/>
              <a:t>**</a:t>
            </a:r>
            <a:r>
              <a:rPr lang="tr-TR" sz="1400" b="1" u="sng" dirty="0"/>
              <a:t>Hemşire yardımcısı; </a:t>
            </a:r>
            <a:r>
              <a:rPr lang="tr-TR" sz="1400" dirty="0"/>
              <a:t>sağlık meslek liselerinin hemşire yardımcılığı programından mezun olup hemşire nezaretinde yardımcı olarak çalışan, ayrıca hastaların günlük yaşam aktivitelerinin yerine getirilmesi, beslenme programının uygulanması, kişisel bakım ve temizliği ile sağlık hizmetlerine ulaşımında yardımcı olan ve refakat eden sağlık teknisyenidir.</a:t>
            </a:r>
          </a:p>
          <a:p>
            <a:pPr marL="0" indent="0" algn="just">
              <a:lnSpc>
                <a:spcPct val="150000"/>
              </a:lnSpc>
              <a:buNone/>
            </a:pPr>
            <a:r>
              <a:rPr lang="tr-TR" sz="1400" dirty="0" smtClean="0"/>
              <a:t>**</a:t>
            </a:r>
            <a:r>
              <a:rPr lang="tr-TR" sz="1400" b="1" u="sng" dirty="0"/>
              <a:t>Ebe yardımcısı; </a:t>
            </a:r>
            <a:r>
              <a:rPr lang="tr-TR" sz="1400" dirty="0"/>
              <a:t>sağlık meslek liselerinin ebe yardımcılığı programından mezun olup ebelerin nezaretinde yardımcı olarak çalışan, ayrıca hastaların günlük yaşam aktivitelerinin yerine getirilmesi, beslenme programının uygulanması, kişisel bakım ve temizliği ile sağlık hizmetlerine ulaşımında yardımcı olan ve refakat eden sağlık teknisyenidir.</a:t>
            </a:r>
          </a:p>
          <a:p>
            <a:pPr marL="0" indent="0" algn="just">
              <a:lnSpc>
                <a:spcPct val="150000"/>
              </a:lnSpc>
              <a:buNone/>
            </a:pPr>
            <a:r>
              <a:rPr lang="tr-TR" sz="1400" dirty="0" smtClean="0"/>
              <a:t>** </a:t>
            </a:r>
            <a:r>
              <a:rPr lang="tr-TR" sz="1400" b="1" u="sng" dirty="0"/>
              <a:t>Sağlık </a:t>
            </a:r>
            <a:r>
              <a:rPr lang="tr-TR" sz="1400" b="1" u="sng" dirty="0" smtClean="0"/>
              <a:t>bakım </a:t>
            </a:r>
            <a:r>
              <a:rPr lang="tr-TR" sz="1400" b="1" u="sng" dirty="0"/>
              <a:t>teknisyeni; </a:t>
            </a:r>
            <a:r>
              <a:rPr lang="tr-TR" sz="1400" dirty="0"/>
              <a:t>sağlık meslek liselerinin sağlık bakım teknisyenliği programından mezun olup en az tekniker düzeyindeki sağlık meslek mensuplarının nezaretinde yardımcı olarak çalışan, ayrıca hastaların günlük yaşam aktivitelerinin yerine getirilmesi, beslenme programının uygulanması, kişisel bakım ve temizliği ile sağlık hizmetlerine ulaşımında yardımcı olan ve refakat eden sağlık meslek mensubudur.”</a:t>
            </a:r>
          </a:p>
          <a:p>
            <a:pPr marL="0" indent="0">
              <a:buNone/>
            </a:pPr>
            <a:r>
              <a:rPr lang="tr-TR" sz="1200" dirty="0"/>
              <a:t> </a:t>
            </a:r>
            <a:endParaRPr lang="tr-TR" altLang="tr-TR" sz="1050" dirty="0" smtClean="0"/>
          </a:p>
        </p:txBody>
      </p:sp>
      <p:sp>
        <p:nvSpPr>
          <p:cNvPr id="3" name="Dikdörtgen 2"/>
          <p:cNvSpPr/>
          <p:nvPr/>
        </p:nvSpPr>
        <p:spPr>
          <a:xfrm>
            <a:off x="2768768" y="116632"/>
            <a:ext cx="4519762" cy="867930"/>
          </a:xfrm>
          <a:prstGeom prst="rect">
            <a:avLst/>
          </a:prstGeom>
        </p:spPr>
        <p:txBody>
          <a:bodyPr wrap="none">
            <a:spAutoFit/>
          </a:bodyPr>
          <a:lstStyle/>
          <a:p>
            <a:pPr algn="ctr">
              <a:lnSpc>
                <a:spcPct val="90000"/>
              </a:lnSpc>
            </a:pPr>
            <a:r>
              <a:rPr lang="tr-TR" altLang="tr-T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SAĞLIK </a:t>
            </a:r>
            <a:r>
              <a:rPr lang="tr-TR" altLang="tr-T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 </a:t>
            </a:r>
            <a:r>
              <a:rPr lang="tr-TR" altLang="tr-T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LİSELERİNDE </a:t>
            </a:r>
          </a:p>
          <a:p>
            <a:pPr algn="ctr">
              <a:lnSpc>
                <a:spcPct val="90000"/>
              </a:lnSpc>
            </a:pPr>
            <a:r>
              <a:rPr lang="tr-TR" altLang="tr-T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ALANLARIN </a:t>
            </a:r>
            <a:r>
              <a:rPr lang="tr-TR" altLang="tr-T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SON </a:t>
            </a:r>
            <a:r>
              <a:rPr lang="tr-TR" altLang="tr-T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DURUMU</a:t>
            </a:r>
            <a:endParaRPr lang="tr-TR" altLang="tr-T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3 Veri Yer Tutucusu"/>
          <p:cNvSpPr>
            <a:spLocks noGrp="1"/>
          </p:cNvSpPr>
          <p:nvPr>
            <p:ph type="dt" sz="half" idx="10"/>
          </p:nvPr>
        </p:nvSpPr>
        <p:spPr/>
        <p:txBody>
          <a:bodyPr/>
          <a:lstStyle/>
          <a:p>
            <a:fld id="{6D7C60DE-09BF-41DA-ADBC-EBFDF836DDDA}" type="datetime1">
              <a:rPr lang="tr-TR" smtClean="0"/>
              <a:pPr/>
              <a:t>24.04.2023</a:t>
            </a:fld>
            <a:endParaRPr lang="tr-TR"/>
          </a:p>
        </p:txBody>
      </p:sp>
      <p:sp>
        <p:nvSpPr>
          <p:cNvPr id="5" name="4 Altbilgi Yer Tutucusu"/>
          <p:cNvSpPr>
            <a:spLocks noGrp="1"/>
          </p:cNvSpPr>
          <p:nvPr>
            <p:ph type="ftr" sz="quarter" idx="12"/>
          </p:nvPr>
        </p:nvSpPr>
        <p:spPr/>
        <p:txBody>
          <a:bodyPr/>
          <a:lstStyle/>
          <a:p>
            <a:r>
              <a:rPr lang="tr-TR" smtClean="0"/>
              <a:t>N.ÜNLÜ</a:t>
            </a:r>
            <a:endParaRPr lang="tr-TR"/>
          </a:p>
        </p:txBody>
      </p:sp>
      <p:sp>
        <p:nvSpPr>
          <p:cNvPr id="6" name="5 Slayt Numarası Yer Tutucusu"/>
          <p:cNvSpPr>
            <a:spLocks noGrp="1"/>
          </p:cNvSpPr>
          <p:nvPr>
            <p:ph type="sldNum" sz="quarter" idx="11"/>
          </p:nvPr>
        </p:nvSpPr>
        <p:spPr/>
        <p:txBody>
          <a:bodyPr/>
          <a:lstStyle/>
          <a:p>
            <a:fld id="{F302176B-0E47-46AC-8F43-DAB4B8A37D06}" type="slidenum">
              <a:rPr lang="tr-TR" smtClean="0"/>
              <a:pPr/>
              <a:t>21</a:t>
            </a:fld>
            <a:endParaRPr lang="tr-TR"/>
          </a:p>
        </p:txBody>
      </p:sp>
    </p:spTree>
    <p:extLst>
      <p:ext uri="{BB962C8B-B14F-4D97-AF65-F5344CB8AC3E}">
        <p14:creationId xmlns:p14="http://schemas.microsoft.com/office/powerpoint/2010/main" val="2291339164"/>
      </p:ext>
    </p:extLst>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79512" y="1826416"/>
            <a:ext cx="8280920" cy="4986960"/>
          </a:xfrm>
        </p:spPr>
        <p:txBody>
          <a:bodyPr>
            <a:normAutofit fontScale="85000" lnSpcReduction="20000"/>
          </a:bodyPr>
          <a:lstStyle/>
          <a:p>
            <a:pPr algn="just">
              <a:lnSpc>
                <a:spcPct val="80000"/>
              </a:lnSpc>
              <a:spcAft>
                <a:spcPts val="200"/>
              </a:spcAft>
              <a:buFont typeface="Wingdings" pitchFamily="2" charset="2"/>
              <a:buChar char="v"/>
            </a:pPr>
            <a:r>
              <a:rPr lang="tr-TR" altLang="tr-TR" dirty="0"/>
              <a:t>Toplumların gelişmesi ülkeler arası ilişkilerin yoğunlaşması ve iletişimin ön plana çıkması sonucu önem kazanan iletişim alanında istihdam edilecek yabancı dil bilir nitelikli insan gücünü yetiştiren, öğrencileri hem mesleğe hem de yüksek öğretime hazırlayan okullardır. </a:t>
            </a:r>
          </a:p>
          <a:p>
            <a:pPr algn="just">
              <a:lnSpc>
                <a:spcPct val="80000"/>
              </a:lnSpc>
              <a:spcAft>
                <a:spcPts val="200"/>
              </a:spcAft>
              <a:buFont typeface="Wingdings" pitchFamily="2" charset="2"/>
              <a:buChar char="v"/>
            </a:pPr>
            <a:endParaRPr lang="tr-TR" altLang="tr-TR" dirty="0"/>
          </a:p>
          <a:p>
            <a:pPr algn="just">
              <a:lnSpc>
                <a:spcPct val="80000"/>
              </a:lnSpc>
              <a:spcAft>
                <a:spcPts val="200"/>
              </a:spcAft>
              <a:buFont typeface="Wingdings" pitchFamily="2" charset="2"/>
              <a:buChar char="v"/>
            </a:pPr>
            <a:r>
              <a:rPr lang="tr-TR" altLang="tr-TR" dirty="0"/>
              <a:t>Öğretim süresi 4 yıldır.</a:t>
            </a:r>
          </a:p>
          <a:p>
            <a:pPr algn="just">
              <a:lnSpc>
                <a:spcPct val="80000"/>
              </a:lnSpc>
              <a:spcAft>
                <a:spcPts val="200"/>
              </a:spcAft>
              <a:buFont typeface="Wingdings" pitchFamily="2" charset="2"/>
              <a:buChar char="v"/>
            </a:pPr>
            <a:endParaRPr lang="tr-TR" altLang="tr-TR" sz="2100" dirty="0" smtClean="0"/>
          </a:p>
          <a:p>
            <a:pPr algn="just">
              <a:lnSpc>
                <a:spcPct val="80000"/>
              </a:lnSpc>
              <a:spcAft>
                <a:spcPts val="200"/>
              </a:spcAft>
              <a:buFont typeface="Wingdings" pitchFamily="2" charset="2"/>
              <a:buChar char="v"/>
            </a:pPr>
            <a:r>
              <a:rPr lang="tr-TR" altLang="tr-TR" dirty="0" smtClean="0"/>
              <a:t>Bu </a:t>
            </a:r>
            <a:r>
              <a:rPr lang="tr-TR" altLang="tr-TR" dirty="0"/>
              <a:t>okullarda; </a:t>
            </a:r>
          </a:p>
          <a:p>
            <a:pPr algn="just">
              <a:lnSpc>
                <a:spcPct val="80000"/>
              </a:lnSpc>
              <a:spcAft>
                <a:spcPts val="200"/>
              </a:spcAft>
              <a:buFont typeface="Wingdings" pitchFamily="2" charset="2"/>
              <a:buChar char="v"/>
            </a:pPr>
            <a:r>
              <a:rPr lang="tr-TR" altLang="tr-TR" dirty="0"/>
              <a:t>Gazetecilik, </a:t>
            </a:r>
          </a:p>
          <a:p>
            <a:pPr algn="just">
              <a:lnSpc>
                <a:spcPct val="80000"/>
              </a:lnSpc>
              <a:spcAft>
                <a:spcPts val="200"/>
              </a:spcAft>
              <a:buFont typeface="Wingdings" pitchFamily="2" charset="2"/>
              <a:buChar char="v"/>
            </a:pPr>
            <a:r>
              <a:rPr lang="tr-TR" altLang="tr-TR" dirty="0"/>
              <a:t>Radyo-Televizyon, </a:t>
            </a:r>
          </a:p>
          <a:p>
            <a:pPr algn="just">
              <a:lnSpc>
                <a:spcPct val="80000"/>
              </a:lnSpc>
              <a:spcAft>
                <a:spcPts val="200"/>
              </a:spcAft>
              <a:buFont typeface="Wingdings" pitchFamily="2" charset="2"/>
              <a:buChar char="v"/>
            </a:pPr>
            <a:r>
              <a:rPr lang="tr-TR" altLang="tr-TR" dirty="0"/>
              <a:t>Halkla İlişkiler </a:t>
            </a:r>
          </a:p>
          <a:p>
            <a:pPr algn="just">
              <a:lnSpc>
                <a:spcPct val="80000"/>
              </a:lnSpc>
              <a:spcAft>
                <a:spcPts val="200"/>
              </a:spcAft>
              <a:buFont typeface="Wingdings" pitchFamily="2" charset="2"/>
              <a:buChar char="v"/>
            </a:pPr>
            <a:r>
              <a:rPr lang="tr-TR" altLang="tr-TR" dirty="0"/>
              <a:t>Tanıtım alanları bulunmaktadır.</a:t>
            </a:r>
          </a:p>
          <a:p>
            <a:pPr marL="0" indent="0" algn="just">
              <a:lnSpc>
                <a:spcPct val="80000"/>
              </a:lnSpc>
              <a:spcAft>
                <a:spcPts val="200"/>
              </a:spcAft>
              <a:buNone/>
            </a:pPr>
            <a:r>
              <a:rPr lang="tr-TR" altLang="tr-TR" dirty="0"/>
              <a:t>Mezunlar, </a:t>
            </a:r>
            <a:r>
              <a:rPr lang="tr-TR" altLang="tr-TR" b="1" dirty="0"/>
              <a:t>Gazetecilik, Radyo-Televizyon, Halkla İlişkiler ve Tanıtım</a:t>
            </a:r>
            <a:r>
              <a:rPr lang="tr-TR" altLang="tr-TR" dirty="0"/>
              <a:t> alanlarında faaliyette bulunan, kamu ve özel sektöre bağlı kurum ve kuruluşlarda görev alabilecekleri gibi, kendi işyerlerini de kurup çalıştırabilirler.</a:t>
            </a:r>
          </a:p>
          <a:p>
            <a:pPr marL="0" indent="0" algn="just" eaLnBrk="1" hangingPunct="1">
              <a:lnSpc>
                <a:spcPct val="80000"/>
              </a:lnSpc>
              <a:buNone/>
            </a:pPr>
            <a:endParaRPr lang="tr-TR" altLang="tr-TR" sz="2800" dirty="0" smtClean="0"/>
          </a:p>
        </p:txBody>
      </p:sp>
      <p:sp>
        <p:nvSpPr>
          <p:cNvPr id="8" name="Dikdörtgen 7"/>
          <p:cNvSpPr/>
          <p:nvPr/>
        </p:nvSpPr>
        <p:spPr>
          <a:xfrm>
            <a:off x="251520" y="7770"/>
            <a:ext cx="8892480" cy="70788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 ANADOLU LİSELERİ</a:t>
            </a:r>
            <a:endParaRPr lang="tr-TR"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Dikdörtgen 2"/>
          <p:cNvSpPr/>
          <p:nvPr/>
        </p:nvSpPr>
        <p:spPr>
          <a:xfrm>
            <a:off x="1763688" y="1268760"/>
            <a:ext cx="5226816" cy="424732"/>
          </a:xfrm>
          <a:prstGeom prst="rect">
            <a:avLst/>
          </a:prstGeom>
        </p:spPr>
        <p:txBody>
          <a:bodyPr wrap="none">
            <a:spAutoFit/>
          </a:bodyPr>
          <a:lstStyle/>
          <a:p>
            <a:pPr algn="ctr">
              <a:lnSpc>
                <a:spcPct val="90000"/>
              </a:lnSpc>
            </a:pPr>
            <a:r>
              <a:rPr lang="tr-TR" altLang="tr-TR"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5- </a:t>
            </a:r>
            <a:r>
              <a:rPr lang="tr-TR" altLang="tr-TR" sz="24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a:t>
            </a:r>
            <a:r>
              <a:rPr lang="tr-TR" altLang="tr-TR" sz="24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İLETİŞİM MESLEK LİSELERİ </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3068960"/>
            <a:ext cx="2974804" cy="2160000"/>
          </a:xfrm>
          <a:prstGeom prst="rect">
            <a:avLst/>
          </a:prstGeom>
          <a:effectLst>
            <a:softEdge rad="63500"/>
          </a:effectLst>
        </p:spPr>
      </p:pic>
      <p:sp>
        <p:nvSpPr>
          <p:cNvPr id="6" name="5 Veri Yer Tutucusu"/>
          <p:cNvSpPr>
            <a:spLocks noGrp="1"/>
          </p:cNvSpPr>
          <p:nvPr>
            <p:ph type="dt" sz="half" idx="10"/>
          </p:nvPr>
        </p:nvSpPr>
        <p:spPr/>
        <p:txBody>
          <a:bodyPr/>
          <a:lstStyle/>
          <a:p>
            <a:fld id="{078D9751-E90B-44A2-BFE1-E1E06E4E2BEC}" type="datetime1">
              <a:rPr lang="tr-TR" smtClean="0"/>
              <a:pPr/>
              <a:t>24.04.2023</a:t>
            </a:fld>
            <a:endParaRPr lang="tr-TR"/>
          </a:p>
        </p:txBody>
      </p:sp>
      <p:sp>
        <p:nvSpPr>
          <p:cNvPr id="7" name="6 Altbilgi Yer Tutucusu"/>
          <p:cNvSpPr>
            <a:spLocks noGrp="1"/>
          </p:cNvSpPr>
          <p:nvPr>
            <p:ph type="ftr" sz="quarter" idx="12"/>
          </p:nvPr>
        </p:nvSpPr>
        <p:spPr/>
        <p:txBody>
          <a:bodyPr/>
          <a:lstStyle/>
          <a:p>
            <a:r>
              <a:rPr lang="tr-TR" smtClean="0"/>
              <a:t>N.ÜNLÜ</a:t>
            </a:r>
            <a:endParaRPr lang="tr-TR"/>
          </a:p>
        </p:txBody>
      </p:sp>
      <p:sp>
        <p:nvSpPr>
          <p:cNvPr id="9" name="8 Slayt Numarası Yer Tutucusu"/>
          <p:cNvSpPr>
            <a:spLocks noGrp="1"/>
          </p:cNvSpPr>
          <p:nvPr>
            <p:ph type="sldNum" sz="quarter" idx="11"/>
          </p:nvPr>
        </p:nvSpPr>
        <p:spPr/>
        <p:txBody>
          <a:bodyPr/>
          <a:lstStyle/>
          <a:p>
            <a:fld id="{F302176B-0E47-46AC-8F43-DAB4B8A37D06}" type="slidenum">
              <a:rPr lang="tr-TR" smtClean="0"/>
              <a:pPr/>
              <a:t>22</a:t>
            </a:fld>
            <a:endParaRPr lang="tr-TR"/>
          </a:p>
        </p:txBody>
      </p:sp>
    </p:spTree>
    <p:extLst>
      <p:ext uri="{BB962C8B-B14F-4D97-AF65-F5344CB8AC3E}">
        <p14:creationId xmlns:p14="http://schemas.microsoft.com/office/powerpoint/2010/main" val="268484239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51520" y="1682400"/>
            <a:ext cx="5832648" cy="5175600"/>
          </a:xfrm>
        </p:spPr>
        <p:txBody>
          <a:bodyPr>
            <a:normAutofit/>
          </a:bodyPr>
          <a:lstStyle/>
          <a:p>
            <a:pPr algn="just">
              <a:lnSpc>
                <a:spcPct val="80000"/>
              </a:lnSpc>
              <a:spcAft>
                <a:spcPts val="200"/>
              </a:spcAft>
              <a:buFont typeface="Wingdings" pitchFamily="2" charset="2"/>
              <a:buChar char="q"/>
            </a:pPr>
            <a:r>
              <a:rPr lang="tr-TR" altLang="tr-TR" dirty="0"/>
              <a:t>Turizm ve bunun temel alt yapısını oluşturan konaklama sektörünün ihtiyaç duyduğu yabancı dil bilir nitelikli elemanları yetiştiren okullardır. </a:t>
            </a:r>
          </a:p>
          <a:p>
            <a:pPr algn="just">
              <a:lnSpc>
                <a:spcPct val="80000"/>
              </a:lnSpc>
              <a:spcAft>
                <a:spcPts val="200"/>
              </a:spcAft>
              <a:buFont typeface="Wingdings" pitchFamily="2" charset="2"/>
              <a:buChar char="q"/>
            </a:pPr>
            <a:r>
              <a:rPr lang="tr-TR" altLang="tr-TR" dirty="0"/>
              <a:t>Öğretim süresi 4 yıldır.</a:t>
            </a:r>
          </a:p>
          <a:p>
            <a:pPr marL="0" indent="0" algn="just">
              <a:lnSpc>
                <a:spcPct val="80000"/>
              </a:lnSpc>
              <a:spcAft>
                <a:spcPts val="200"/>
              </a:spcAft>
              <a:buNone/>
            </a:pPr>
            <a:r>
              <a:rPr lang="tr-TR" altLang="tr-TR" dirty="0"/>
              <a:t>Bu okullarda; </a:t>
            </a:r>
          </a:p>
          <a:p>
            <a:pPr algn="just">
              <a:lnSpc>
                <a:spcPct val="80000"/>
              </a:lnSpc>
              <a:spcAft>
                <a:spcPts val="200"/>
              </a:spcAft>
              <a:buFont typeface="Wingdings" pitchFamily="2" charset="2"/>
              <a:buChar char="§"/>
            </a:pPr>
            <a:r>
              <a:rPr lang="tr-TR" altLang="tr-TR" dirty="0"/>
              <a:t>Resepsiyon, </a:t>
            </a:r>
          </a:p>
          <a:p>
            <a:pPr algn="just">
              <a:lnSpc>
                <a:spcPct val="80000"/>
              </a:lnSpc>
              <a:spcAft>
                <a:spcPts val="200"/>
              </a:spcAft>
              <a:buFont typeface="Wingdings" pitchFamily="2" charset="2"/>
              <a:buChar char="§"/>
            </a:pPr>
            <a:r>
              <a:rPr lang="tr-TR" altLang="tr-TR" dirty="0"/>
              <a:t>Servis, Mutfak, </a:t>
            </a:r>
          </a:p>
          <a:p>
            <a:pPr algn="just">
              <a:lnSpc>
                <a:spcPct val="80000"/>
              </a:lnSpc>
              <a:spcAft>
                <a:spcPts val="200"/>
              </a:spcAft>
              <a:buFont typeface="Wingdings" pitchFamily="2" charset="2"/>
              <a:buChar char="§"/>
            </a:pPr>
            <a:r>
              <a:rPr lang="tr-TR" altLang="tr-TR" dirty="0"/>
              <a:t>Kat Hizmetleri, </a:t>
            </a:r>
          </a:p>
          <a:p>
            <a:pPr algn="just">
              <a:lnSpc>
                <a:spcPct val="80000"/>
              </a:lnSpc>
              <a:spcAft>
                <a:spcPts val="200"/>
              </a:spcAft>
              <a:buFont typeface="Wingdings" pitchFamily="2" charset="2"/>
              <a:buChar char="§"/>
            </a:pPr>
            <a:r>
              <a:rPr lang="tr-TR" altLang="tr-TR" dirty="0"/>
              <a:t>Seyahat Acenteciliği bölümleri bulunmaktadır.</a:t>
            </a:r>
          </a:p>
          <a:p>
            <a:pPr marL="0" indent="0" algn="just" eaLnBrk="1" hangingPunct="1">
              <a:lnSpc>
                <a:spcPct val="80000"/>
              </a:lnSpc>
              <a:buNone/>
            </a:pPr>
            <a:endParaRPr lang="tr-TR" altLang="tr-TR" sz="2800" dirty="0" smtClean="0"/>
          </a:p>
        </p:txBody>
      </p:sp>
      <p:sp>
        <p:nvSpPr>
          <p:cNvPr id="3" name="Dikdörtgen 2"/>
          <p:cNvSpPr/>
          <p:nvPr/>
        </p:nvSpPr>
        <p:spPr>
          <a:xfrm>
            <a:off x="1187624" y="1124744"/>
            <a:ext cx="5750357" cy="369332"/>
          </a:xfrm>
          <a:prstGeom prst="rect">
            <a:avLst/>
          </a:prstGeom>
        </p:spPr>
        <p:txBody>
          <a:bodyPr wrap="none">
            <a:spAutoFit/>
          </a:bodyPr>
          <a:lstStyle/>
          <a:p>
            <a:pPr algn="ctr">
              <a:lnSpc>
                <a:spcPct val="90000"/>
              </a:lnSpc>
            </a:pPr>
            <a:r>
              <a:rPr lang="tr-TR" altLang="tr-T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6- </a:t>
            </a:r>
            <a:r>
              <a:rPr lang="tr-TR" altLang="tr-TR" sz="20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a:t>
            </a:r>
            <a:r>
              <a:rPr lang="tr-TR" altLang="tr-TR" sz="20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OTELCİLİK VE TURİZM MESLEK LİSELERİ </a:t>
            </a:r>
            <a:endParaRPr lang="tr-TR" altLang="tr-TR"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 name="Resim 1"/>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6228504" y="1652481"/>
            <a:ext cx="2880000" cy="1584000"/>
          </a:xfrm>
          <a:prstGeom prst="rect">
            <a:avLst/>
          </a:prstGeom>
          <a:effectLst>
            <a:softEdge rad="63500"/>
          </a:effectLst>
        </p:spPr>
      </p:pic>
      <p:pic>
        <p:nvPicPr>
          <p:cNvPr id="4" name="Resim 3"/>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6300512" y="3208852"/>
            <a:ext cx="2880000" cy="1584000"/>
          </a:xfrm>
          <a:prstGeom prst="rect">
            <a:avLst/>
          </a:prstGeom>
          <a:effectLst>
            <a:softEdge rad="63500"/>
          </a:effectLst>
        </p:spPr>
      </p:pic>
      <p:pic>
        <p:nvPicPr>
          <p:cNvPr id="9" name="Resim 8"/>
          <p:cNvPicPr/>
          <p:nvPr/>
        </p:nvPicPr>
        <p:blipFill>
          <a:blip r:embed="rId4" cstate="print">
            <a:extLst>
              <a:ext uri="{28A0092B-C50C-407E-A947-70E740481C1C}">
                <a14:useLocalDpi xmlns:a14="http://schemas.microsoft.com/office/drawing/2010/main" val="0"/>
              </a:ext>
            </a:extLst>
          </a:blip>
          <a:stretch>
            <a:fillRect/>
          </a:stretch>
        </p:blipFill>
        <p:spPr>
          <a:xfrm>
            <a:off x="6300512" y="4744372"/>
            <a:ext cx="2880000" cy="1584000"/>
          </a:xfrm>
          <a:prstGeom prst="rect">
            <a:avLst/>
          </a:prstGeom>
          <a:effectLst>
            <a:softEdge rad="63500"/>
          </a:effectLst>
        </p:spPr>
      </p:pic>
      <p:sp>
        <p:nvSpPr>
          <p:cNvPr id="10" name="9 Veri Yer Tutucusu"/>
          <p:cNvSpPr>
            <a:spLocks noGrp="1"/>
          </p:cNvSpPr>
          <p:nvPr>
            <p:ph type="dt" sz="half" idx="10"/>
          </p:nvPr>
        </p:nvSpPr>
        <p:spPr/>
        <p:txBody>
          <a:bodyPr/>
          <a:lstStyle/>
          <a:p>
            <a:fld id="{DCFD4E07-6C3C-42A0-9C62-1F1062EB93E2}" type="datetime1">
              <a:rPr lang="tr-TR" smtClean="0"/>
              <a:pPr/>
              <a:t>24.04.2023</a:t>
            </a:fld>
            <a:endParaRPr lang="tr-TR"/>
          </a:p>
        </p:txBody>
      </p:sp>
      <p:sp>
        <p:nvSpPr>
          <p:cNvPr id="11" name="10 Altbilgi Yer Tutucusu"/>
          <p:cNvSpPr>
            <a:spLocks noGrp="1"/>
          </p:cNvSpPr>
          <p:nvPr>
            <p:ph type="ftr" sz="quarter" idx="12"/>
          </p:nvPr>
        </p:nvSpPr>
        <p:spPr/>
        <p:txBody>
          <a:bodyPr/>
          <a:lstStyle/>
          <a:p>
            <a:r>
              <a:rPr lang="tr-TR" smtClean="0"/>
              <a:t>N.ÜNLÜ</a:t>
            </a:r>
            <a:endParaRPr lang="tr-TR"/>
          </a:p>
        </p:txBody>
      </p:sp>
      <p:sp>
        <p:nvSpPr>
          <p:cNvPr id="12" name="11 Slayt Numarası Yer Tutucusu"/>
          <p:cNvSpPr>
            <a:spLocks noGrp="1"/>
          </p:cNvSpPr>
          <p:nvPr>
            <p:ph type="sldNum" sz="quarter" idx="11"/>
          </p:nvPr>
        </p:nvSpPr>
        <p:spPr/>
        <p:txBody>
          <a:bodyPr/>
          <a:lstStyle/>
          <a:p>
            <a:fld id="{F302176B-0E47-46AC-8F43-DAB4B8A37D06}" type="slidenum">
              <a:rPr lang="tr-TR" smtClean="0"/>
              <a:pPr/>
              <a:t>23</a:t>
            </a:fld>
            <a:endParaRPr lang="tr-TR"/>
          </a:p>
        </p:txBody>
      </p:sp>
      <p:sp>
        <p:nvSpPr>
          <p:cNvPr id="13" name="Dikdörtgen 7"/>
          <p:cNvSpPr/>
          <p:nvPr/>
        </p:nvSpPr>
        <p:spPr>
          <a:xfrm>
            <a:off x="251520" y="7770"/>
            <a:ext cx="8892480" cy="70788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 ANADOLU LİSELERİ</a:t>
            </a:r>
            <a:endParaRPr lang="tr-TR"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12895963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51520" y="1826416"/>
            <a:ext cx="8784976" cy="5031584"/>
          </a:xfrm>
        </p:spPr>
        <p:txBody>
          <a:bodyPr>
            <a:normAutofit/>
          </a:bodyPr>
          <a:lstStyle/>
          <a:p>
            <a:pPr algn="just">
              <a:lnSpc>
                <a:spcPct val="90000"/>
              </a:lnSpc>
              <a:buFont typeface="Wingdings" pitchFamily="2" charset="2"/>
              <a:buChar char="q"/>
            </a:pPr>
            <a:r>
              <a:rPr lang="tr-TR" altLang="tr-TR" dirty="0"/>
              <a:t>Bu okullarda öğrenim gören öğrenciler her yıl Ekim-Mart ayları arasında teorik ve uygulamalı eğitimlerini okulda; Nisan-Eylül ayları arasında uygulamalı eğitimlerini bu alanda faaliyet gösteren otellerde veya diğer turistik tesislerde yapmaktadırlar.</a:t>
            </a:r>
          </a:p>
          <a:p>
            <a:pPr algn="just">
              <a:lnSpc>
                <a:spcPct val="90000"/>
              </a:lnSpc>
              <a:buFont typeface="Wingdings" pitchFamily="2" charset="2"/>
              <a:buChar char="q"/>
            </a:pPr>
            <a:endParaRPr lang="tr-TR" altLang="tr-TR" dirty="0"/>
          </a:p>
          <a:p>
            <a:pPr algn="just">
              <a:lnSpc>
                <a:spcPct val="90000"/>
              </a:lnSpc>
              <a:buFont typeface="Wingdings" pitchFamily="2" charset="2"/>
              <a:buChar char="q"/>
            </a:pPr>
            <a:r>
              <a:rPr lang="tr-TR" altLang="tr-TR" dirty="0"/>
              <a:t>Mezunlar sınavsız olarak alanlarındaki meslek yüksek okul programlarına girebileceklerdir.</a:t>
            </a:r>
          </a:p>
          <a:p>
            <a:pPr algn="just">
              <a:lnSpc>
                <a:spcPct val="90000"/>
              </a:lnSpc>
              <a:buFont typeface="Wingdings" pitchFamily="2" charset="2"/>
              <a:buChar char="q"/>
            </a:pPr>
            <a:endParaRPr lang="tr-TR" altLang="tr-TR" dirty="0"/>
          </a:p>
          <a:p>
            <a:pPr algn="just">
              <a:lnSpc>
                <a:spcPct val="90000"/>
              </a:lnSpc>
              <a:buFont typeface="Wingdings" pitchFamily="2" charset="2"/>
              <a:buChar char="q"/>
            </a:pPr>
            <a:r>
              <a:rPr lang="tr-TR" altLang="tr-TR" dirty="0"/>
              <a:t>Bilgisayar ve yabancı dil bilen nitelikli meslek elemanı olarak yetişen öğrenciler, geniş iş imkanına sahiptirler.</a:t>
            </a:r>
            <a:r>
              <a:rPr lang="tr-TR" altLang="tr-TR" sz="3200" dirty="0"/>
              <a:t> </a:t>
            </a:r>
          </a:p>
          <a:p>
            <a:pPr marL="0" indent="0" algn="just" eaLnBrk="1" hangingPunct="1">
              <a:lnSpc>
                <a:spcPct val="80000"/>
              </a:lnSpc>
              <a:buNone/>
            </a:pPr>
            <a:endParaRPr lang="tr-TR" altLang="tr-TR" sz="2800" dirty="0" smtClean="0"/>
          </a:p>
        </p:txBody>
      </p:sp>
      <p:sp>
        <p:nvSpPr>
          <p:cNvPr id="3" name="Dikdörtgen 2"/>
          <p:cNvSpPr/>
          <p:nvPr/>
        </p:nvSpPr>
        <p:spPr>
          <a:xfrm>
            <a:off x="2048782" y="1484784"/>
            <a:ext cx="4971490" cy="341632"/>
          </a:xfrm>
          <a:prstGeom prst="rect">
            <a:avLst/>
          </a:prstGeom>
        </p:spPr>
        <p:txBody>
          <a:bodyPr wrap="none">
            <a:spAutoFit/>
          </a:bodyPr>
          <a:lstStyle/>
          <a:p>
            <a:pPr algn="ctr">
              <a:lnSpc>
                <a:spcPct val="90000"/>
              </a:lnSpc>
            </a:pPr>
            <a:r>
              <a:rPr lang="tr-TR" alt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OTELCİLİK VE TURİZM MESLEK LİSELERİ </a:t>
            </a:r>
          </a:p>
        </p:txBody>
      </p:sp>
      <p:sp>
        <p:nvSpPr>
          <p:cNvPr id="5" name="4 Veri Yer Tutucusu"/>
          <p:cNvSpPr>
            <a:spLocks noGrp="1"/>
          </p:cNvSpPr>
          <p:nvPr>
            <p:ph type="dt" sz="half" idx="10"/>
          </p:nvPr>
        </p:nvSpPr>
        <p:spPr/>
        <p:txBody>
          <a:bodyPr/>
          <a:lstStyle/>
          <a:p>
            <a:fld id="{384AE041-9C88-4311-B7F5-5C649EE69FC6}" type="datetime1">
              <a:rPr lang="tr-TR" smtClean="0"/>
              <a:pPr/>
              <a:t>24.04.2023</a:t>
            </a:fld>
            <a:endParaRPr lang="tr-TR"/>
          </a:p>
        </p:txBody>
      </p:sp>
      <p:sp>
        <p:nvSpPr>
          <p:cNvPr id="6" name="5 Altbilgi Yer Tutucusu"/>
          <p:cNvSpPr>
            <a:spLocks noGrp="1"/>
          </p:cNvSpPr>
          <p:nvPr>
            <p:ph type="ftr" sz="quarter" idx="12"/>
          </p:nvPr>
        </p:nvSpPr>
        <p:spPr/>
        <p:txBody>
          <a:bodyPr/>
          <a:lstStyle/>
          <a:p>
            <a:r>
              <a:rPr lang="tr-TR" smtClean="0"/>
              <a:t>N.ÜNLÜ</a:t>
            </a:r>
            <a:endParaRPr lang="tr-TR"/>
          </a:p>
        </p:txBody>
      </p:sp>
      <p:sp>
        <p:nvSpPr>
          <p:cNvPr id="7" name="6 Slayt Numarası Yer Tutucusu"/>
          <p:cNvSpPr>
            <a:spLocks noGrp="1"/>
          </p:cNvSpPr>
          <p:nvPr>
            <p:ph type="sldNum" sz="quarter" idx="11"/>
          </p:nvPr>
        </p:nvSpPr>
        <p:spPr/>
        <p:txBody>
          <a:bodyPr/>
          <a:lstStyle/>
          <a:p>
            <a:fld id="{F302176B-0E47-46AC-8F43-DAB4B8A37D06}" type="slidenum">
              <a:rPr lang="tr-TR" smtClean="0"/>
              <a:pPr/>
              <a:t>24</a:t>
            </a:fld>
            <a:endParaRPr lang="tr-TR"/>
          </a:p>
        </p:txBody>
      </p:sp>
      <p:sp>
        <p:nvSpPr>
          <p:cNvPr id="9" name="Dikdörtgen 7"/>
          <p:cNvSpPr/>
          <p:nvPr/>
        </p:nvSpPr>
        <p:spPr>
          <a:xfrm>
            <a:off x="251520" y="7770"/>
            <a:ext cx="8892480" cy="70788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 ANADOLU LİSELERİ</a:t>
            </a:r>
            <a:endParaRPr lang="tr-TR"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2807435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51520" y="1826416"/>
            <a:ext cx="6768752" cy="4914952"/>
          </a:xfrm>
        </p:spPr>
        <p:txBody>
          <a:bodyPr>
            <a:normAutofit/>
          </a:bodyPr>
          <a:lstStyle/>
          <a:p>
            <a:pPr algn="just">
              <a:lnSpc>
                <a:spcPct val="80000"/>
              </a:lnSpc>
              <a:buFont typeface="Wingdings" pitchFamily="2" charset="2"/>
              <a:buChar char="q"/>
            </a:pPr>
            <a:r>
              <a:rPr lang="tr-TR" altLang="tr-TR" sz="2000" dirty="0"/>
              <a:t>Okulun amacı; ülke ekonomisine, tarımsal üretim yönünden katkıda bulunacak, tarımsal işletme ve kuruluşlarda başarı ile çalışabilecek </a:t>
            </a:r>
            <a:r>
              <a:rPr lang="tr-TR" altLang="tr-TR" sz="2000" b="1" dirty="0"/>
              <a:t>hayvan sağlığı, bitki sağlığı, peyzaj ve çevre düzenleme, su ürünleri, tarım alet ve makine kullanma, gıda analiz ve kontrol ile ileri tarım tekniklerini</a:t>
            </a:r>
            <a:r>
              <a:rPr lang="tr-TR" altLang="tr-TR" sz="2000" dirty="0"/>
              <a:t> başarı ile uygulayabilecek ve yapabilecek nitelikte pratik bilgi ve beceriye sahip teknisyen yetiştirmektir. </a:t>
            </a:r>
            <a:endParaRPr lang="tr-TR" altLang="tr-TR" sz="2000" dirty="0" smtClean="0"/>
          </a:p>
          <a:p>
            <a:pPr algn="just">
              <a:lnSpc>
                <a:spcPct val="90000"/>
              </a:lnSpc>
              <a:buFont typeface="Wingdings" pitchFamily="2" charset="2"/>
              <a:buChar char="§"/>
            </a:pPr>
            <a:r>
              <a:rPr lang="tr-TR" altLang="tr-TR" sz="2000" dirty="0"/>
              <a:t>Bu okullarda; </a:t>
            </a:r>
            <a:r>
              <a:rPr lang="tr-TR" altLang="tr-TR" sz="2000" b="1" dirty="0"/>
              <a:t>Veteriner Sağlık, Makine (Tarım Makineleri), Tarım Teknolojisi, Laborant, Genel Ziraat</a:t>
            </a:r>
            <a:r>
              <a:rPr lang="tr-TR" altLang="tr-TR" sz="2000" dirty="0"/>
              <a:t> gibi alanlarda yatılı ve gündüzlü eğitim-öğretim yapılmaktadır.</a:t>
            </a:r>
          </a:p>
          <a:p>
            <a:pPr algn="just">
              <a:lnSpc>
                <a:spcPct val="90000"/>
              </a:lnSpc>
              <a:buFont typeface="Wingdings" pitchFamily="2" charset="2"/>
              <a:buChar char="§"/>
            </a:pPr>
            <a:endParaRPr lang="tr-TR" altLang="tr-TR" sz="2000" dirty="0"/>
          </a:p>
          <a:p>
            <a:pPr algn="just">
              <a:lnSpc>
                <a:spcPct val="90000"/>
              </a:lnSpc>
              <a:buFont typeface="Wingdings" pitchFamily="2" charset="2"/>
              <a:buChar char="§"/>
            </a:pPr>
            <a:r>
              <a:rPr lang="tr-TR" altLang="tr-TR" sz="2000" dirty="0"/>
              <a:t>Okuldan mezun öğrenciler, alanlarıyla ilgili özel tarımsal işletme ve kuruluşlarında çalışabilmekte, mesleklerini serbestçe yapabilme imkanlarına sahip olmaktadırlar. Ayrıca, kamu kurum ve kuruluşlarında ihtiyaç duyuldukça sınavla işe girmektedirler. </a:t>
            </a:r>
          </a:p>
          <a:p>
            <a:pPr algn="just">
              <a:lnSpc>
                <a:spcPct val="80000"/>
              </a:lnSpc>
              <a:buFont typeface="Wingdings" pitchFamily="2" charset="2"/>
              <a:buChar char="q"/>
            </a:pPr>
            <a:endParaRPr lang="tr-TR" altLang="tr-TR" sz="2000" dirty="0"/>
          </a:p>
          <a:p>
            <a:pPr marL="0" indent="0" algn="just" eaLnBrk="1" hangingPunct="1">
              <a:lnSpc>
                <a:spcPct val="80000"/>
              </a:lnSpc>
              <a:buNone/>
            </a:pPr>
            <a:endParaRPr lang="tr-TR" altLang="tr-TR" sz="2400" dirty="0" smtClean="0"/>
          </a:p>
        </p:txBody>
      </p:sp>
      <p:sp>
        <p:nvSpPr>
          <p:cNvPr id="3" name="Dikdörtgen 2"/>
          <p:cNvSpPr/>
          <p:nvPr/>
        </p:nvSpPr>
        <p:spPr>
          <a:xfrm>
            <a:off x="1763688" y="1196752"/>
            <a:ext cx="4123180" cy="369332"/>
          </a:xfrm>
          <a:prstGeom prst="rect">
            <a:avLst/>
          </a:prstGeom>
        </p:spPr>
        <p:txBody>
          <a:bodyPr wrap="none">
            <a:spAutoFit/>
          </a:bodyPr>
          <a:lstStyle/>
          <a:p>
            <a:pPr algn="ctr">
              <a:lnSpc>
                <a:spcPct val="90000"/>
              </a:lnSpc>
            </a:pPr>
            <a:r>
              <a:rPr lang="tr-TR" altLang="tr-T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7- ANADOLU </a:t>
            </a:r>
            <a:r>
              <a:rPr lang="tr-TR" altLang="tr-T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TARIM MESLEK LİSELERİ</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1655600"/>
            <a:ext cx="2267744" cy="1629384"/>
          </a:xfrm>
          <a:prstGeom prst="rect">
            <a:avLst/>
          </a:prstGeom>
          <a:effectLst>
            <a:softEdge rad="63500"/>
          </a:effectLst>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3356992"/>
            <a:ext cx="2088232" cy="1296143"/>
          </a:xfrm>
          <a:prstGeom prst="rect">
            <a:avLst/>
          </a:prstGeom>
          <a:effectLst>
            <a:softEdge rad="63500"/>
          </a:effectLst>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4725144"/>
            <a:ext cx="2016224" cy="1512168"/>
          </a:xfrm>
          <a:prstGeom prst="rect">
            <a:avLst/>
          </a:prstGeom>
          <a:effectLst>
            <a:softEdge rad="63500"/>
          </a:effectLst>
        </p:spPr>
      </p:pic>
      <p:sp>
        <p:nvSpPr>
          <p:cNvPr id="9" name="8 Veri Yer Tutucusu"/>
          <p:cNvSpPr>
            <a:spLocks noGrp="1"/>
          </p:cNvSpPr>
          <p:nvPr>
            <p:ph type="dt" sz="half" idx="10"/>
          </p:nvPr>
        </p:nvSpPr>
        <p:spPr/>
        <p:txBody>
          <a:bodyPr/>
          <a:lstStyle/>
          <a:p>
            <a:fld id="{FFAB7160-76F6-4542-AAC8-5FD182752DF5}" type="datetime1">
              <a:rPr lang="tr-TR" smtClean="0"/>
              <a:pPr/>
              <a:t>24.04.2023</a:t>
            </a:fld>
            <a:endParaRPr lang="tr-TR"/>
          </a:p>
        </p:txBody>
      </p:sp>
      <p:sp>
        <p:nvSpPr>
          <p:cNvPr id="10" name="9 Altbilgi Yer Tutucusu"/>
          <p:cNvSpPr>
            <a:spLocks noGrp="1"/>
          </p:cNvSpPr>
          <p:nvPr>
            <p:ph type="ftr" sz="quarter" idx="12"/>
          </p:nvPr>
        </p:nvSpPr>
        <p:spPr/>
        <p:txBody>
          <a:bodyPr/>
          <a:lstStyle/>
          <a:p>
            <a:r>
              <a:rPr lang="tr-TR" smtClean="0"/>
              <a:t>N.ÜNLÜ</a:t>
            </a:r>
            <a:endParaRPr lang="tr-TR"/>
          </a:p>
        </p:txBody>
      </p:sp>
      <p:sp>
        <p:nvSpPr>
          <p:cNvPr id="11" name="10 Slayt Numarası Yer Tutucusu"/>
          <p:cNvSpPr>
            <a:spLocks noGrp="1"/>
          </p:cNvSpPr>
          <p:nvPr>
            <p:ph type="sldNum" sz="quarter" idx="11"/>
          </p:nvPr>
        </p:nvSpPr>
        <p:spPr/>
        <p:txBody>
          <a:bodyPr/>
          <a:lstStyle/>
          <a:p>
            <a:fld id="{F302176B-0E47-46AC-8F43-DAB4B8A37D06}" type="slidenum">
              <a:rPr lang="tr-TR" smtClean="0"/>
              <a:pPr/>
              <a:t>25</a:t>
            </a:fld>
            <a:endParaRPr lang="tr-TR"/>
          </a:p>
        </p:txBody>
      </p:sp>
      <p:sp>
        <p:nvSpPr>
          <p:cNvPr id="12" name="Dikdörtgen 7"/>
          <p:cNvSpPr/>
          <p:nvPr/>
        </p:nvSpPr>
        <p:spPr>
          <a:xfrm>
            <a:off x="251520" y="7770"/>
            <a:ext cx="8892480" cy="70788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 ANADOLU LİSELERİ</a:t>
            </a:r>
            <a:endParaRPr lang="tr-TR"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3731240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79512" y="1826416"/>
            <a:ext cx="7054777" cy="5031584"/>
          </a:xfrm>
        </p:spPr>
        <p:txBody>
          <a:bodyPr>
            <a:normAutofit/>
          </a:bodyPr>
          <a:lstStyle/>
          <a:p>
            <a:pPr algn="just">
              <a:buFont typeface="Wingdings" pitchFamily="2" charset="2"/>
              <a:buChar char="q"/>
            </a:pPr>
            <a:r>
              <a:rPr lang="tr-TR" altLang="tr-TR" sz="2400" dirty="0" smtClean="0"/>
              <a:t>Anadolu </a:t>
            </a:r>
            <a:r>
              <a:rPr lang="tr-TR" altLang="tr-TR" sz="2400" dirty="0"/>
              <a:t>Güzel Sanatlar Liseleri, yetenekli olan öğrencilerin yaratıcı, yapıcı ve yorum yeteneklerini geliştirmek, öğrencileri yetenekleri doğrultusunda araştırıcı ve geliştirici çalışmalara yöneltmektir. </a:t>
            </a:r>
          </a:p>
          <a:p>
            <a:pPr algn="just">
              <a:buFont typeface="Wingdings" pitchFamily="2" charset="2"/>
              <a:buChar char="q"/>
            </a:pPr>
            <a:r>
              <a:rPr lang="tr-TR" altLang="tr-TR" sz="2400" dirty="0"/>
              <a:t>Sınıflardaki öğrenci sayısı kesinlikle 24 kişinin üzerine çıkamaz. </a:t>
            </a:r>
          </a:p>
          <a:p>
            <a:pPr algn="just">
              <a:lnSpc>
                <a:spcPct val="80000"/>
              </a:lnSpc>
              <a:buFont typeface="Wingdings" pitchFamily="2" charset="2"/>
              <a:buChar char="q"/>
            </a:pPr>
            <a:r>
              <a:rPr lang="tr-TR" altLang="tr-TR" sz="2400" dirty="0"/>
              <a:t>Anadolu Güzel Sanatlar Liselerinde Fonetik (Müzik), Plastik Sanatlar (</a:t>
            </a:r>
            <a:r>
              <a:rPr lang="tr-TR" altLang="tr-TR" sz="2400" dirty="0" err="1"/>
              <a:t>Resim,Heykel</a:t>
            </a:r>
            <a:r>
              <a:rPr lang="tr-TR" altLang="tr-TR" sz="2400" dirty="0"/>
              <a:t>), Drama (Sahne ve Görüntü) sanatları bölümleri vardır. </a:t>
            </a:r>
          </a:p>
          <a:p>
            <a:pPr algn="just">
              <a:lnSpc>
                <a:spcPct val="80000"/>
              </a:lnSpc>
              <a:buFont typeface="Wingdings" pitchFamily="2" charset="2"/>
              <a:buChar char="q"/>
            </a:pPr>
            <a:r>
              <a:rPr lang="tr-TR" altLang="tr-TR" sz="2400" dirty="0" smtClean="0"/>
              <a:t>Bu </a:t>
            </a:r>
            <a:r>
              <a:rPr lang="tr-TR" altLang="tr-TR" sz="2400" dirty="0"/>
              <a:t>okullara yetenek sınavı ile öğrenci alınmaktadır. </a:t>
            </a:r>
          </a:p>
          <a:p>
            <a:pPr marL="0" indent="0" algn="just" eaLnBrk="1" hangingPunct="1">
              <a:lnSpc>
                <a:spcPct val="80000"/>
              </a:lnSpc>
              <a:buNone/>
            </a:pPr>
            <a:endParaRPr lang="tr-TR" altLang="tr-TR" sz="2400" dirty="0" smtClean="0"/>
          </a:p>
        </p:txBody>
      </p:sp>
      <p:sp>
        <p:nvSpPr>
          <p:cNvPr id="3" name="Dikdörtgen 2"/>
          <p:cNvSpPr/>
          <p:nvPr/>
        </p:nvSpPr>
        <p:spPr>
          <a:xfrm>
            <a:off x="1547664" y="1196752"/>
            <a:ext cx="4379084" cy="369332"/>
          </a:xfrm>
          <a:prstGeom prst="rect">
            <a:avLst/>
          </a:prstGeom>
        </p:spPr>
        <p:txBody>
          <a:bodyPr wrap="none">
            <a:spAutoFit/>
          </a:bodyPr>
          <a:lstStyle/>
          <a:p>
            <a:pPr algn="ctr">
              <a:lnSpc>
                <a:spcPct val="90000"/>
              </a:lnSpc>
            </a:pPr>
            <a:r>
              <a:rPr lang="tr-TR" altLang="tr-T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8- ANADOLU GÜZEL </a:t>
            </a:r>
            <a:r>
              <a:rPr lang="tr-TR" altLang="tr-T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SANATLAR </a:t>
            </a:r>
            <a:r>
              <a:rPr lang="tr-TR" altLang="tr-T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LİSELERİ</a:t>
            </a:r>
            <a:endParaRPr lang="tr-TR" altLang="tr-T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7" y="1605496"/>
            <a:ext cx="1903332" cy="1371246"/>
          </a:xfrm>
          <a:prstGeom prst="rect">
            <a:avLst/>
          </a:prstGeom>
          <a:effectLst>
            <a:softEdge rad="63500"/>
          </a:effectLst>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3" y="3055161"/>
            <a:ext cx="1813625" cy="1503095"/>
          </a:xfrm>
          <a:prstGeom prst="rect">
            <a:avLst/>
          </a:prstGeom>
          <a:ln>
            <a:noFill/>
          </a:ln>
          <a:effectLst>
            <a:softEdge rad="112500"/>
          </a:effectLst>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4653136"/>
            <a:ext cx="1787901" cy="1483494"/>
          </a:xfrm>
          <a:prstGeom prst="rect">
            <a:avLst/>
          </a:prstGeom>
          <a:ln>
            <a:noFill/>
          </a:ln>
          <a:effectLst>
            <a:softEdge rad="112500"/>
          </a:effectLst>
        </p:spPr>
      </p:pic>
      <p:sp>
        <p:nvSpPr>
          <p:cNvPr id="9" name="8 Veri Yer Tutucusu"/>
          <p:cNvSpPr>
            <a:spLocks noGrp="1"/>
          </p:cNvSpPr>
          <p:nvPr>
            <p:ph type="dt" sz="half" idx="10"/>
          </p:nvPr>
        </p:nvSpPr>
        <p:spPr/>
        <p:txBody>
          <a:bodyPr/>
          <a:lstStyle/>
          <a:p>
            <a:fld id="{AD17E297-D0FF-448E-83B8-6D887DDB9300}" type="datetime1">
              <a:rPr lang="tr-TR" smtClean="0"/>
              <a:pPr/>
              <a:t>24.04.2023</a:t>
            </a:fld>
            <a:endParaRPr lang="tr-TR"/>
          </a:p>
        </p:txBody>
      </p:sp>
      <p:sp>
        <p:nvSpPr>
          <p:cNvPr id="10" name="9 Altbilgi Yer Tutucusu"/>
          <p:cNvSpPr>
            <a:spLocks noGrp="1"/>
          </p:cNvSpPr>
          <p:nvPr>
            <p:ph type="ftr" sz="quarter" idx="12"/>
          </p:nvPr>
        </p:nvSpPr>
        <p:spPr/>
        <p:txBody>
          <a:bodyPr/>
          <a:lstStyle/>
          <a:p>
            <a:r>
              <a:rPr lang="tr-TR" smtClean="0"/>
              <a:t>N.ÜNLÜ</a:t>
            </a:r>
            <a:endParaRPr lang="tr-TR"/>
          </a:p>
        </p:txBody>
      </p:sp>
      <p:sp>
        <p:nvSpPr>
          <p:cNvPr id="11" name="10 Slayt Numarası Yer Tutucusu"/>
          <p:cNvSpPr>
            <a:spLocks noGrp="1"/>
          </p:cNvSpPr>
          <p:nvPr>
            <p:ph type="sldNum" sz="quarter" idx="11"/>
          </p:nvPr>
        </p:nvSpPr>
        <p:spPr/>
        <p:txBody>
          <a:bodyPr/>
          <a:lstStyle/>
          <a:p>
            <a:fld id="{F302176B-0E47-46AC-8F43-DAB4B8A37D06}" type="slidenum">
              <a:rPr lang="tr-TR" smtClean="0"/>
              <a:pPr/>
              <a:t>26</a:t>
            </a:fld>
            <a:endParaRPr lang="tr-TR"/>
          </a:p>
        </p:txBody>
      </p:sp>
      <p:sp>
        <p:nvSpPr>
          <p:cNvPr id="12" name="Dikdörtgen 7"/>
          <p:cNvSpPr/>
          <p:nvPr/>
        </p:nvSpPr>
        <p:spPr>
          <a:xfrm>
            <a:off x="251520" y="7770"/>
            <a:ext cx="8892480" cy="70788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 ANADOLU LİSELERİ</a:t>
            </a:r>
            <a:endParaRPr lang="tr-TR"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721656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79512" y="1710100"/>
            <a:ext cx="6192688" cy="4815244"/>
          </a:xfrm>
        </p:spPr>
        <p:txBody>
          <a:bodyPr>
            <a:normAutofit/>
          </a:bodyPr>
          <a:lstStyle/>
          <a:p>
            <a:pPr>
              <a:lnSpc>
                <a:spcPct val="80000"/>
              </a:lnSpc>
              <a:spcAft>
                <a:spcPts val="600"/>
              </a:spcAft>
              <a:buFont typeface="Wingdings" pitchFamily="2" charset="2"/>
              <a:buChar char="q"/>
            </a:pPr>
            <a:r>
              <a:rPr lang="tr-TR" altLang="tr-TR" sz="2200" dirty="0"/>
              <a:t>Spor liseleri; beden eğitimi ve sporla ilgili yüksek öğretim kurumlarının bulunduğu; spor lisesi programlarının uygulanabileceği kapalı spor salonu, futbol sahası ve benzeri spor alanları ile yeterli spor araç-gereci bulunan, fizikî alt yapısı uygun olan okullardır. </a:t>
            </a:r>
            <a:endParaRPr lang="tr-TR" altLang="tr-TR" sz="2200" dirty="0" smtClean="0"/>
          </a:p>
          <a:p>
            <a:pPr algn="just">
              <a:lnSpc>
                <a:spcPct val="80000"/>
              </a:lnSpc>
              <a:spcAft>
                <a:spcPts val="600"/>
              </a:spcAft>
              <a:buFont typeface="Wingdings" pitchFamily="2" charset="2"/>
              <a:buChar char="q"/>
            </a:pPr>
            <a:r>
              <a:rPr lang="tr-TR" altLang="tr-TR" sz="2200" dirty="0" smtClean="0"/>
              <a:t>Yatılı</a:t>
            </a:r>
            <a:r>
              <a:rPr lang="tr-TR" altLang="tr-TR" sz="2200" dirty="0"/>
              <a:t>, gündüzlü ve karma eğitim yapan liselerdir. </a:t>
            </a:r>
          </a:p>
          <a:p>
            <a:pPr algn="just">
              <a:lnSpc>
                <a:spcPct val="80000"/>
              </a:lnSpc>
              <a:spcAft>
                <a:spcPts val="600"/>
              </a:spcAft>
              <a:buFont typeface="Wingdings" pitchFamily="2" charset="2"/>
              <a:buChar char="q"/>
            </a:pPr>
            <a:r>
              <a:rPr lang="tr-TR" altLang="tr-TR" sz="2200" dirty="0"/>
              <a:t>Bir sınıftaki öğrenci sayısı ise 24’ü geçemez. </a:t>
            </a:r>
          </a:p>
          <a:p>
            <a:pPr algn="just">
              <a:lnSpc>
                <a:spcPct val="80000"/>
              </a:lnSpc>
              <a:spcAft>
                <a:spcPts val="600"/>
              </a:spcAft>
              <a:buFont typeface="Wingdings" pitchFamily="2" charset="2"/>
              <a:buChar char="q"/>
            </a:pPr>
            <a:r>
              <a:rPr lang="tr-TR" altLang="tr-TR" sz="2200" dirty="0"/>
              <a:t>Yüksek Öğrenim Kurumları (kendi alanlarında), seçecekleri Fakültelere girişlerde spor liselerinin ilgili bölümlerinden mezun öğrencilere ek başarı puanı vermektedir. </a:t>
            </a:r>
          </a:p>
          <a:p>
            <a:pPr algn="just">
              <a:lnSpc>
                <a:spcPct val="80000"/>
              </a:lnSpc>
              <a:spcAft>
                <a:spcPts val="600"/>
              </a:spcAft>
              <a:buFont typeface="Wingdings" pitchFamily="2" charset="2"/>
              <a:buChar char="q"/>
            </a:pPr>
            <a:r>
              <a:rPr lang="tr-TR" altLang="tr-TR" sz="2200" dirty="0" smtClean="0"/>
              <a:t>Bu </a:t>
            </a:r>
            <a:r>
              <a:rPr lang="tr-TR" altLang="tr-TR" sz="2200" dirty="0"/>
              <a:t>okullara yetenek sınavı ile öğrenci alınmaktadır</a:t>
            </a:r>
            <a:r>
              <a:rPr lang="tr-TR" altLang="tr-TR" sz="2200" dirty="0" smtClean="0"/>
              <a:t>.</a:t>
            </a:r>
            <a:endParaRPr lang="tr-TR" altLang="tr-TR" sz="2200" dirty="0"/>
          </a:p>
        </p:txBody>
      </p:sp>
      <p:pic>
        <p:nvPicPr>
          <p:cNvPr id="7" name="Picture 3" descr="D:\REHBERLİK-2\e dergi resimler-2\ŞEKİL\xbedenogre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710100"/>
            <a:ext cx="3128976" cy="4167172"/>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411760" y="1052736"/>
            <a:ext cx="1955985" cy="369332"/>
          </a:xfrm>
          <a:prstGeom prst="rect">
            <a:avLst/>
          </a:prstGeom>
        </p:spPr>
        <p:txBody>
          <a:bodyPr wrap="none">
            <a:spAutoFit/>
          </a:bodyPr>
          <a:lstStyle/>
          <a:p>
            <a:pPr algn="ctr">
              <a:lnSpc>
                <a:spcPct val="90000"/>
              </a:lnSpc>
            </a:pPr>
            <a:r>
              <a:rPr lang="tr-TR" altLang="tr-T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9- SPOR LİSELERİ</a:t>
            </a:r>
            <a:endParaRPr lang="tr-TR" altLang="tr-T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5 Veri Yer Tutucusu"/>
          <p:cNvSpPr>
            <a:spLocks noGrp="1"/>
          </p:cNvSpPr>
          <p:nvPr>
            <p:ph type="dt" sz="half" idx="10"/>
          </p:nvPr>
        </p:nvSpPr>
        <p:spPr/>
        <p:txBody>
          <a:bodyPr/>
          <a:lstStyle/>
          <a:p>
            <a:fld id="{201DC267-8AF3-40B6-A124-AFFBE5123F79}" type="datetime1">
              <a:rPr lang="tr-TR" smtClean="0"/>
              <a:pPr/>
              <a:t>24.04.2023</a:t>
            </a:fld>
            <a:endParaRPr lang="tr-TR"/>
          </a:p>
        </p:txBody>
      </p:sp>
      <p:sp>
        <p:nvSpPr>
          <p:cNvPr id="9" name="8 Altbilgi Yer Tutucusu"/>
          <p:cNvSpPr>
            <a:spLocks noGrp="1"/>
          </p:cNvSpPr>
          <p:nvPr>
            <p:ph type="ftr" sz="quarter" idx="12"/>
          </p:nvPr>
        </p:nvSpPr>
        <p:spPr/>
        <p:txBody>
          <a:bodyPr/>
          <a:lstStyle/>
          <a:p>
            <a:r>
              <a:rPr lang="tr-TR" smtClean="0"/>
              <a:t>N.ÜNLÜ</a:t>
            </a:r>
            <a:endParaRPr lang="tr-TR"/>
          </a:p>
        </p:txBody>
      </p:sp>
      <p:sp>
        <p:nvSpPr>
          <p:cNvPr id="10" name="9 Slayt Numarası Yer Tutucusu"/>
          <p:cNvSpPr>
            <a:spLocks noGrp="1"/>
          </p:cNvSpPr>
          <p:nvPr>
            <p:ph type="sldNum" sz="quarter" idx="11"/>
          </p:nvPr>
        </p:nvSpPr>
        <p:spPr/>
        <p:txBody>
          <a:bodyPr/>
          <a:lstStyle/>
          <a:p>
            <a:fld id="{F302176B-0E47-46AC-8F43-DAB4B8A37D06}" type="slidenum">
              <a:rPr lang="tr-TR" smtClean="0"/>
              <a:pPr/>
              <a:t>27</a:t>
            </a:fld>
            <a:endParaRPr lang="tr-TR"/>
          </a:p>
        </p:txBody>
      </p:sp>
      <p:sp>
        <p:nvSpPr>
          <p:cNvPr id="11" name="Dikdörtgen 7"/>
          <p:cNvSpPr/>
          <p:nvPr/>
        </p:nvSpPr>
        <p:spPr>
          <a:xfrm>
            <a:off x="251520" y="7770"/>
            <a:ext cx="8892480" cy="70788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 ANADOLU LİSELERİ</a:t>
            </a:r>
            <a:endParaRPr lang="tr-TR"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5974329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94207" y="44624"/>
            <a:ext cx="6616619"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ÇOK PROGRAMLI LİSELER</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Metin kutusu 5"/>
          <p:cNvSpPr txBox="1"/>
          <p:nvPr/>
        </p:nvSpPr>
        <p:spPr>
          <a:xfrm>
            <a:off x="395536" y="1196752"/>
            <a:ext cx="8352928" cy="5262979"/>
          </a:xfrm>
          <a:prstGeom prst="rect">
            <a:avLst/>
          </a:prstGeom>
          <a:noFill/>
        </p:spPr>
        <p:txBody>
          <a:bodyPr wrap="square" rtlCol="0">
            <a:spAutoFit/>
          </a:bodyPr>
          <a:lstStyle/>
          <a:p>
            <a:r>
              <a:rPr lang="tr-TR" sz="2400" dirty="0">
                <a:solidFill>
                  <a:schemeClr val="tx2">
                    <a:lumMod val="75000"/>
                  </a:schemeClr>
                </a:solidFill>
              </a:rPr>
              <a:t>Mesleki Teknik Eğitim Genel Müdürlüğüne bağlı olarak faaliyet gösteren 22 okul türünün öğrenim süreleri ile yetkilerinde herhangi bir değişiklik yapılmaksızın, “Mesleki ve Teknik Anadolu Lisesi” ile “Çok programlı Anadolu Lisesi” adı altında yeniden yapılandırılmıştır</a:t>
            </a:r>
            <a:r>
              <a:rPr lang="tr-TR" sz="2400" dirty="0" smtClean="0">
                <a:solidFill>
                  <a:schemeClr val="tx2">
                    <a:lumMod val="75000"/>
                  </a:schemeClr>
                </a:solidFill>
              </a:rPr>
              <a:t>.</a:t>
            </a:r>
          </a:p>
          <a:p>
            <a:r>
              <a:rPr lang="tr-TR" sz="2400" dirty="0" smtClean="0">
                <a:solidFill>
                  <a:schemeClr val="tx2">
                    <a:lumMod val="75000"/>
                  </a:schemeClr>
                </a:solidFill>
              </a:rPr>
              <a:t>Bazı yerleşim birimlerinde genellikle il dışı merkezlerde birden çok okul programının birlikte bir okulda yer almasıyla oluşan okullardır.</a:t>
            </a:r>
          </a:p>
          <a:p>
            <a:r>
              <a:rPr lang="tr-TR" sz="2400" dirty="0">
                <a:solidFill>
                  <a:schemeClr val="tx2">
                    <a:lumMod val="75000"/>
                  </a:schemeClr>
                </a:solidFill>
              </a:rPr>
              <a:t>Çok programlı liselerde </a:t>
            </a:r>
            <a:r>
              <a:rPr lang="tr-TR" sz="2400" dirty="0" smtClean="0">
                <a:solidFill>
                  <a:schemeClr val="tx2">
                    <a:lumMod val="75000"/>
                  </a:schemeClr>
                </a:solidFill>
              </a:rPr>
              <a:t>4 ana program bulunmaktadır.</a:t>
            </a:r>
          </a:p>
          <a:p>
            <a:pPr marL="342900" indent="-342900">
              <a:buFont typeface="Arial" panose="020B0604020202020204" pitchFamily="34" charset="0"/>
              <a:buChar char="•"/>
            </a:pPr>
            <a:r>
              <a:rPr lang="tr-TR" sz="2400" dirty="0" smtClean="0">
                <a:solidFill>
                  <a:schemeClr val="tx2">
                    <a:lumMod val="75000"/>
                  </a:schemeClr>
                </a:solidFill>
              </a:rPr>
              <a:t>Anadolu </a:t>
            </a:r>
            <a:r>
              <a:rPr lang="tr-TR" sz="2400" dirty="0">
                <a:solidFill>
                  <a:schemeClr val="tx2">
                    <a:lumMod val="75000"/>
                  </a:schemeClr>
                </a:solidFill>
              </a:rPr>
              <a:t>Meslek </a:t>
            </a:r>
            <a:r>
              <a:rPr lang="tr-TR" sz="2400" dirty="0" smtClean="0">
                <a:solidFill>
                  <a:schemeClr val="tx2">
                    <a:lumMod val="75000"/>
                  </a:schemeClr>
                </a:solidFill>
              </a:rPr>
              <a:t>Programı</a:t>
            </a:r>
          </a:p>
          <a:p>
            <a:pPr marL="342900" indent="-342900">
              <a:buFont typeface="Arial" panose="020B0604020202020204" pitchFamily="34" charset="0"/>
              <a:buChar char="•"/>
            </a:pPr>
            <a:r>
              <a:rPr lang="tr-TR" sz="2400" dirty="0">
                <a:solidFill>
                  <a:schemeClr val="tx2">
                    <a:lumMod val="75000"/>
                  </a:schemeClr>
                </a:solidFill>
              </a:rPr>
              <a:t>Anadolu teknik programı</a:t>
            </a:r>
          </a:p>
          <a:p>
            <a:pPr marL="342900" indent="-342900">
              <a:buFont typeface="Arial" panose="020B0604020202020204" pitchFamily="34" charset="0"/>
              <a:buChar char="•"/>
            </a:pPr>
            <a:r>
              <a:rPr lang="tr-TR" sz="2400" dirty="0">
                <a:solidFill>
                  <a:schemeClr val="tx2">
                    <a:lumMod val="75000"/>
                  </a:schemeClr>
                </a:solidFill>
              </a:rPr>
              <a:t>Anadolu </a:t>
            </a:r>
            <a:r>
              <a:rPr lang="tr-TR" sz="2400" dirty="0" smtClean="0">
                <a:solidFill>
                  <a:schemeClr val="tx2">
                    <a:lumMod val="75000"/>
                  </a:schemeClr>
                </a:solidFill>
              </a:rPr>
              <a:t>Lisesi</a:t>
            </a:r>
          </a:p>
          <a:p>
            <a:pPr marL="342900" indent="-342900">
              <a:buFont typeface="Arial" panose="020B0604020202020204" pitchFamily="34" charset="0"/>
              <a:buChar char="•"/>
            </a:pPr>
            <a:r>
              <a:rPr lang="tr-TR" sz="2400" dirty="0">
                <a:solidFill>
                  <a:schemeClr val="tx2">
                    <a:lumMod val="75000"/>
                  </a:schemeClr>
                </a:solidFill>
              </a:rPr>
              <a:t>Anadolu İmam Hatip </a:t>
            </a:r>
            <a:r>
              <a:rPr lang="tr-TR" sz="2400" dirty="0" smtClean="0">
                <a:solidFill>
                  <a:schemeClr val="tx2">
                    <a:lumMod val="75000"/>
                  </a:schemeClr>
                </a:solidFill>
              </a:rPr>
              <a:t>Lisesi programları yer almaktadır. </a:t>
            </a:r>
          </a:p>
          <a:p>
            <a:r>
              <a:rPr lang="tr-TR" sz="2400" dirty="0" smtClean="0">
                <a:solidFill>
                  <a:schemeClr val="tx2">
                    <a:lumMod val="75000"/>
                  </a:schemeClr>
                </a:solidFill>
              </a:rPr>
              <a:t>Bu programların  alt dalları ve bölümler  vardır.</a:t>
            </a:r>
          </a:p>
        </p:txBody>
      </p:sp>
      <p:sp>
        <p:nvSpPr>
          <p:cNvPr id="5" name="4 Veri Yer Tutucusu"/>
          <p:cNvSpPr>
            <a:spLocks noGrp="1"/>
          </p:cNvSpPr>
          <p:nvPr>
            <p:ph type="dt" sz="half" idx="10"/>
          </p:nvPr>
        </p:nvSpPr>
        <p:spPr/>
        <p:txBody>
          <a:bodyPr/>
          <a:lstStyle/>
          <a:p>
            <a:fld id="{1DE47E64-DF47-4BB1-BFF6-C62D1E0895B3}" type="datetime1">
              <a:rPr lang="tr-TR" smtClean="0"/>
              <a:pPr/>
              <a:t>24.04.2023</a:t>
            </a:fld>
            <a:endParaRPr lang="tr-TR"/>
          </a:p>
        </p:txBody>
      </p:sp>
      <p:sp>
        <p:nvSpPr>
          <p:cNvPr id="7" name="6 Altbilgi Yer Tutucusu"/>
          <p:cNvSpPr>
            <a:spLocks noGrp="1"/>
          </p:cNvSpPr>
          <p:nvPr>
            <p:ph type="ftr" sz="quarter" idx="12"/>
          </p:nvPr>
        </p:nvSpPr>
        <p:spPr/>
        <p:txBody>
          <a:bodyPr/>
          <a:lstStyle/>
          <a:p>
            <a:r>
              <a:rPr lang="tr-TR" smtClean="0"/>
              <a:t>N.ÜNLÜ</a:t>
            </a:r>
            <a:endParaRPr lang="tr-TR"/>
          </a:p>
        </p:txBody>
      </p:sp>
      <p:sp>
        <p:nvSpPr>
          <p:cNvPr id="8" name="7 Slayt Numarası Yer Tutucusu"/>
          <p:cNvSpPr>
            <a:spLocks noGrp="1"/>
          </p:cNvSpPr>
          <p:nvPr>
            <p:ph type="sldNum" sz="quarter" idx="11"/>
          </p:nvPr>
        </p:nvSpPr>
        <p:spPr/>
        <p:txBody>
          <a:bodyPr/>
          <a:lstStyle/>
          <a:p>
            <a:fld id="{F302176B-0E47-46AC-8F43-DAB4B8A37D06}" type="slidenum">
              <a:rPr lang="tr-TR" smtClean="0"/>
              <a:pPr/>
              <a:t>28</a:t>
            </a:fld>
            <a:endParaRPr lang="tr-TR"/>
          </a:p>
        </p:txBody>
      </p:sp>
    </p:spTree>
    <p:extLst>
      <p:ext uri="{BB962C8B-B14F-4D97-AF65-F5344CB8AC3E}">
        <p14:creationId xmlns:p14="http://schemas.microsoft.com/office/powerpoint/2010/main" val="2613490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94207" y="44624"/>
            <a:ext cx="6616620"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ÇOK PROGRAMLI LİSELER</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Metin kutusu 5"/>
          <p:cNvSpPr txBox="1"/>
          <p:nvPr/>
        </p:nvSpPr>
        <p:spPr>
          <a:xfrm>
            <a:off x="395536" y="1196752"/>
            <a:ext cx="8352928" cy="5567678"/>
          </a:xfrm>
          <a:prstGeom prst="rect">
            <a:avLst/>
          </a:prstGeom>
          <a:noFill/>
        </p:spPr>
        <p:txBody>
          <a:bodyPr wrap="square" rtlCol="0">
            <a:spAutoFit/>
          </a:bodyPr>
          <a:lstStyle/>
          <a:p>
            <a:pPr marL="342900" indent="-342900" algn="just">
              <a:spcBef>
                <a:spcPts val="200"/>
              </a:spcBef>
              <a:spcAft>
                <a:spcPts val="200"/>
              </a:spcAft>
              <a:buFont typeface="Wingdings" pitchFamily="2" charset="2"/>
              <a:buChar char="q"/>
            </a:pPr>
            <a:r>
              <a:rPr lang="tr-TR" altLang="tr-TR" sz="2200" dirty="0" smtClean="0">
                <a:solidFill>
                  <a:schemeClr val="tx2">
                    <a:lumMod val="75000"/>
                  </a:schemeClr>
                </a:solidFill>
              </a:rPr>
              <a:t>İlköğretim </a:t>
            </a:r>
            <a:r>
              <a:rPr lang="tr-TR" altLang="tr-TR" sz="2200" dirty="0">
                <a:solidFill>
                  <a:schemeClr val="tx2">
                    <a:lumMod val="75000"/>
                  </a:schemeClr>
                </a:solidFill>
              </a:rPr>
              <a:t>üzerine öğrenim süresi 4 yıl olan ve öğrencilere, çeşitli meslek alanlarında endüstrinin ve hizmet sektörlerinin ihtiyaç duyduğu mesleki formasyon verilmek suretiyle öğrencileri iş alanlarına ve yüksek öğretime hazırlayan programların uygulandığı mesleki ve teknik okullarıdır.</a:t>
            </a:r>
          </a:p>
          <a:p>
            <a:pPr marL="342900" indent="-342900" algn="just">
              <a:spcBef>
                <a:spcPts val="200"/>
              </a:spcBef>
              <a:spcAft>
                <a:spcPts val="200"/>
              </a:spcAft>
              <a:buFont typeface="Wingdings" pitchFamily="2" charset="2"/>
              <a:buChar char="q"/>
            </a:pPr>
            <a:r>
              <a:rPr lang="tr-TR" altLang="tr-TR" sz="2200" dirty="0" smtClean="0">
                <a:solidFill>
                  <a:schemeClr val="tx2">
                    <a:lumMod val="75000"/>
                  </a:schemeClr>
                </a:solidFill>
              </a:rPr>
              <a:t>Bu </a:t>
            </a:r>
            <a:r>
              <a:rPr lang="tr-TR" altLang="tr-TR" sz="2200" dirty="0">
                <a:solidFill>
                  <a:schemeClr val="tx2">
                    <a:lumMod val="75000"/>
                  </a:schemeClr>
                </a:solidFill>
              </a:rPr>
              <a:t>okullardan mezun olanlar, alanları ile ilgili iş yerlerinde çalışabilecekleri gibi, kendi iş yerlerini açabilirler, yüksek öğrenim kurumlarına da devam edebilirler.   </a:t>
            </a:r>
          </a:p>
          <a:p>
            <a:pPr marL="342900" indent="-342900" algn="just">
              <a:lnSpc>
                <a:spcPct val="80000"/>
              </a:lnSpc>
              <a:spcBef>
                <a:spcPts val="200"/>
              </a:spcBef>
              <a:spcAft>
                <a:spcPts val="200"/>
              </a:spcAft>
              <a:buFont typeface="Wingdings" pitchFamily="2" charset="2"/>
              <a:buChar char="q"/>
            </a:pPr>
            <a:r>
              <a:rPr lang="tr-TR" altLang="tr-TR" sz="2200" dirty="0">
                <a:solidFill>
                  <a:schemeClr val="tx2">
                    <a:lumMod val="75000"/>
                  </a:schemeClr>
                </a:solidFill>
              </a:rPr>
              <a:t>Mezun olan öğrencilere eğitimini gördükleri program türüne ait diploma verilmekte ve alanlarının devamı niteliğindeki yüksek öğretim kurumlarını tercih etmelerinde halinde de ek puan verilmektedir.</a:t>
            </a:r>
          </a:p>
          <a:p>
            <a:pPr marL="342900" indent="-342900" algn="just">
              <a:lnSpc>
                <a:spcPct val="80000"/>
              </a:lnSpc>
              <a:spcBef>
                <a:spcPts val="200"/>
              </a:spcBef>
              <a:spcAft>
                <a:spcPts val="200"/>
              </a:spcAft>
              <a:buFont typeface="Wingdings" pitchFamily="2" charset="2"/>
              <a:buChar char="q"/>
            </a:pPr>
            <a:endParaRPr lang="tr-TR" altLang="tr-TR" sz="2200" dirty="0">
              <a:solidFill>
                <a:schemeClr val="tx2">
                  <a:lumMod val="75000"/>
                </a:schemeClr>
              </a:solidFill>
            </a:endParaRPr>
          </a:p>
          <a:p>
            <a:pPr marL="342900" indent="-342900" algn="just">
              <a:lnSpc>
                <a:spcPct val="80000"/>
              </a:lnSpc>
              <a:spcBef>
                <a:spcPts val="200"/>
              </a:spcBef>
              <a:spcAft>
                <a:spcPts val="200"/>
              </a:spcAft>
              <a:buFont typeface="Wingdings" pitchFamily="2" charset="2"/>
              <a:buChar char="q"/>
            </a:pPr>
            <a:r>
              <a:rPr lang="tr-TR" altLang="tr-TR" sz="2200" dirty="0">
                <a:solidFill>
                  <a:schemeClr val="tx2">
                    <a:lumMod val="75000"/>
                  </a:schemeClr>
                </a:solidFill>
              </a:rPr>
              <a:t> Çok Programlı Liselerden mezun olanlar, </a:t>
            </a:r>
            <a:r>
              <a:rPr lang="tr-TR" altLang="tr-TR" sz="2200" dirty="0" smtClean="0">
                <a:solidFill>
                  <a:schemeClr val="tx2">
                    <a:lumMod val="75000"/>
                  </a:schemeClr>
                </a:solidFill>
              </a:rPr>
              <a:t>YKS’ de gösterdikleri başarı durumlarına göre alanlarındaki </a:t>
            </a:r>
            <a:r>
              <a:rPr lang="tr-TR" altLang="tr-TR" sz="2200" dirty="0">
                <a:solidFill>
                  <a:schemeClr val="tx2">
                    <a:lumMod val="75000"/>
                  </a:schemeClr>
                </a:solidFill>
              </a:rPr>
              <a:t>meslek yüksek okulu programlarına girebilmektedirler.</a:t>
            </a:r>
            <a:r>
              <a:rPr lang="tr-TR" altLang="tr-TR" sz="2200" i="1" dirty="0">
                <a:solidFill>
                  <a:schemeClr val="tx2">
                    <a:lumMod val="75000"/>
                  </a:schemeClr>
                </a:solidFill>
              </a:rPr>
              <a:t> </a:t>
            </a:r>
            <a:endParaRPr lang="tr-TR" altLang="tr-TR" sz="2200" dirty="0">
              <a:solidFill>
                <a:schemeClr val="tx2">
                  <a:lumMod val="75000"/>
                </a:schemeClr>
              </a:solidFill>
            </a:endParaRPr>
          </a:p>
          <a:p>
            <a:endParaRPr lang="tr-TR" sz="2400" dirty="0" smtClean="0">
              <a:solidFill>
                <a:schemeClr val="tx2">
                  <a:lumMod val="75000"/>
                </a:schemeClr>
              </a:solidFill>
            </a:endParaRPr>
          </a:p>
        </p:txBody>
      </p:sp>
      <p:sp>
        <p:nvSpPr>
          <p:cNvPr id="5" name="4 Veri Yer Tutucusu"/>
          <p:cNvSpPr>
            <a:spLocks noGrp="1"/>
          </p:cNvSpPr>
          <p:nvPr>
            <p:ph type="dt" sz="half" idx="10"/>
          </p:nvPr>
        </p:nvSpPr>
        <p:spPr/>
        <p:txBody>
          <a:bodyPr/>
          <a:lstStyle/>
          <a:p>
            <a:fld id="{E35AA613-DDF7-4B8D-BEC3-74CF99A0AD5C}" type="datetime1">
              <a:rPr lang="tr-TR" smtClean="0"/>
              <a:pPr/>
              <a:t>24.04.2023</a:t>
            </a:fld>
            <a:endParaRPr lang="tr-TR"/>
          </a:p>
        </p:txBody>
      </p:sp>
      <p:sp>
        <p:nvSpPr>
          <p:cNvPr id="7" name="6 Altbilgi Yer Tutucusu"/>
          <p:cNvSpPr>
            <a:spLocks noGrp="1"/>
          </p:cNvSpPr>
          <p:nvPr>
            <p:ph type="ftr" sz="quarter" idx="12"/>
          </p:nvPr>
        </p:nvSpPr>
        <p:spPr/>
        <p:txBody>
          <a:bodyPr/>
          <a:lstStyle/>
          <a:p>
            <a:r>
              <a:rPr lang="tr-TR" smtClean="0"/>
              <a:t>N.ÜNLÜ</a:t>
            </a:r>
            <a:endParaRPr lang="tr-TR"/>
          </a:p>
        </p:txBody>
      </p:sp>
      <p:sp>
        <p:nvSpPr>
          <p:cNvPr id="8" name="7 Slayt Numarası Yer Tutucusu"/>
          <p:cNvSpPr>
            <a:spLocks noGrp="1"/>
          </p:cNvSpPr>
          <p:nvPr>
            <p:ph type="sldNum" sz="quarter" idx="11"/>
          </p:nvPr>
        </p:nvSpPr>
        <p:spPr/>
        <p:txBody>
          <a:bodyPr/>
          <a:lstStyle/>
          <a:p>
            <a:fld id="{F302176B-0E47-46AC-8F43-DAB4B8A37D06}" type="slidenum">
              <a:rPr lang="tr-TR" smtClean="0"/>
              <a:pPr/>
              <a:t>29</a:t>
            </a:fld>
            <a:endParaRPr lang="tr-TR"/>
          </a:p>
        </p:txBody>
      </p:sp>
    </p:spTree>
    <p:extLst>
      <p:ext uri="{BB962C8B-B14F-4D97-AF65-F5344CB8AC3E}">
        <p14:creationId xmlns:p14="http://schemas.microsoft.com/office/powerpoint/2010/main" val="754490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651268" y="119584"/>
            <a:ext cx="3868368" cy="93871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5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FEN LİSELERİ</a:t>
            </a:r>
            <a:endParaRPr lang="tr-TR" sz="55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endParaRPr>
          </a:p>
        </p:txBody>
      </p:sp>
      <p:sp>
        <p:nvSpPr>
          <p:cNvPr id="7" name="İçerik Yer Tutucusu 6"/>
          <p:cNvSpPr>
            <a:spLocks noGrp="1"/>
          </p:cNvSpPr>
          <p:nvPr>
            <p:ph idx="1"/>
          </p:nvPr>
        </p:nvSpPr>
        <p:spPr>
          <a:xfrm>
            <a:off x="251520" y="1052736"/>
            <a:ext cx="6624736" cy="5472608"/>
          </a:xfrm>
        </p:spPr>
        <p:txBody>
          <a:bodyPr>
            <a:normAutofit/>
          </a:bodyPr>
          <a:lstStyle/>
          <a:p>
            <a:pPr>
              <a:buFont typeface="Wingdings" pitchFamily="2" charset="2"/>
              <a:buChar char="q"/>
            </a:pPr>
            <a:r>
              <a:rPr lang="tr-TR" dirty="0"/>
              <a:t>Zekâ düzeyleri ile fen ve matematik alanlarındaki yetenekleri yüksek olan öğrencileri, matematik ve fen bilimleri alanında yükseköğrenime hazırlar. </a:t>
            </a:r>
          </a:p>
          <a:p>
            <a:pPr>
              <a:buFont typeface="Wingdings" pitchFamily="2" charset="2"/>
              <a:buChar char="q"/>
            </a:pPr>
            <a:r>
              <a:rPr lang="tr-TR" dirty="0"/>
              <a:t>Matematik ve fen bilimleri alanlarında gereksinim duyulan üstün nitelikli bilim adamlarının yetiştirilmesine kaynaklık eder. </a:t>
            </a:r>
          </a:p>
          <a:p>
            <a:pPr>
              <a:buFont typeface="Wingdings" pitchFamily="2" charset="2"/>
              <a:buChar char="q"/>
            </a:pPr>
            <a:r>
              <a:rPr lang="tr-TR" dirty="0"/>
              <a:t>Öğrencileri araştırmaya yöneltmeyi, bilimsel ve teknolojik gelişmeler ile yeni buluşlara ilgi duyanların çalışacakları ortamı ve koşulları hazırlar. </a:t>
            </a:r>
          </a:p>
          <a:p>
            <a:endParaRPr lang="tr-TR" dirty="0"/>
          </a:p>
        </p:txBody>
      </p:sp>
      <p:pic>
        <p:nvPicPr>
          <p:cNvPr id="8" name="Resim 7" descr="https://fbcdn-sphotos-b-a.akamaihd.net/hphotos-ak-prn1/s720x720/522110_480347848694886_759141755_n.jpg"/>
          <p:cNvPicPr preferRelativeResize="0"/>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052736"/>
            <a:ext cx="2880000" cy="1800000"/>
          </a:xfrm>
          <a:prstGeom prst="rect">
            <a:avLst/>
          </a:prstGeom>
          <a:noFill/>
          <a:ln>
            <a:noFill/>
          </a:ln>
          <a:effectLst>
            <a:softEdge rad="63500"/>
          </a:effectLst>
        </p:spPr>
      </p:pic>
      <p:pic>
        <p:nvPicPr>
          <p:cNvPr id="2050" name="Picture 2" descr="D:\REHBERLİK-2\e dergi resimler-2\ALANLAR\kimya_sektoru_ihracatta_ilk_siraya_yerlesti_h107397.jp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853136"/>
            <a:ext cx="2880000" cy="1800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9" name="Resim 8"/>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6228184" y="4653336"/>
            <a:ext cx="2880000" cy="1800000"/>
          </a:xfrm>
          <a:prstGeom prst="rect">
            <a:avLst/>
          </a:prstGeom>
        </p:spPr>
      </p:pic>
      <p:sp>
        <p:nvSpPr>
          <p:cNvPr id="10" name="9 Veri Yer Tutucusu"/>
          <p:cNvSpPr>
            <a:spLocks noGrp="1"/>
          </p:cNvSpPr>
          <p:nvPr>
            <p:ph type="dt" sz="half" idx="10"/>
          </p:nvPr>
        </p:nvSpPr>
        <p:spPr/>
        <p:txBody>
          <a:bodyPr/>
          <a:lstStyle/>
          <a:p>
            <a:fld id="{400649B7-FADA-454B-B501-F2E5F69FAB83}" type="datetime1">
              <a:rPr lang="tr-TR" smtClean="0"/>
              <a:pPr/>
              <a:t>24.04.2023</a:t>
            </a:fld>
            <a:endParaRPr lang="tr-TR"/>
          </a:p>
        </p:txBody>
      </p:sp>
      <p:sp>
        <p:nvSpPr>
          <p:cNvPr id="11" name="10 Altbilgi Yer Tutucusu"/>
          <p:cNvSpPr>
            <a:spLocks noGrp="1"/>
          </p:cNvSpPr>
          <p:nvPr>
            <p:ph type="ftr" sz="quarter" idx="12"/>
          </p:nvPr>
        </p:nvSpPr>
        <p:spPr/>
        <p:txBody>
          <a:bodyPr/>
          <a:lstStyle/>
          <a:p>
            <a:r>
              <a:rPr lang="tr-TR" smtClean="0"/>
              <a:t>N.ÜNLÜ</a:t>
            </a:r>
            <a:endParaRPr lang="tr-TR"/>
          </a:p>
        </p:txBody>
      </p:sp>
      <p:sp>
        <p:nvSpPr>
          <p:cNvPr id="12" name="11 Slayt Numarası Yer Tutucusu"/>
          <p:cNvSpPr>
            <a:spLocks noGrp="1"/>
          </p:cNvSpPr>
          <p:nvPr>
            <p:ph type="sldNum" sz="quarter" idx="11"/>
          </p:nvPr>
        </p:nvSpPr>
        <p:spPr/>
        <p:txBody>
          <a:bodyPr/>
          <a:lstStyle/>
          <a:p>
            <a:fld id="{F302176B-0E47-46AC-8F43-DAB4B8A37D06}" type="slidenum">
              <a:rPr lang="tr-TR" smtClean="0"/>
              <a:pPr/>
              <a:t>3</a:t>
            </a:fld>
            <a:endParaRPr lang="tr-TR"/>
          </a:p>
        </p:txBody>
      </p:sp>
    </p:spTree>
    <p:extLst>
      <p:ext uri="{BB962C8B-B14F-4D97-AF65-F5344CB8AC3E}">
        <p14:creationId xmlns:p14="http://schemas.microsoft.com/office/powerpoint/2010/main" val="8921377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EAF96095-26B6-41B5-804B-71D7ED444B3F}" type="datetime1">
              <a:rPr lang="tr-TR" smtClean="0"/>
              <a:pPr/>
              <a:t>24.04.2023</a:t>
            </a:fld>
            <a:endParaRPr lang="tr-TR"/>
          </a:p>
        </p:txBody>
      </p:sp>
      <p:sp>
        <p:nvSpPr>
          <p:cNvPr id="5" name="4 Slayt Numarası Yer Tutucusu"/>
          <p:cNvSpPr>
            <a:spLocks noGrp="1"/>
          </p:cNvSpPr>
          <p:nvPr>
            <p:ph type="sldNum" sz="quarter" idx="11"/>
          </p:nvPr>
        </p:nvSpPr>
        <p:spPr/>
        <p:txBody>
          <a:bodyPr/>
          <a:lstStyle/>
          <a:p>
            <a:fld id="{F302176B-0E47-46AC-8F43-DAB4B8A37D06}" type="slidenum">
              <a:rPr lang="tr-TR" smtClean="0"/>
              <a:pPr/>
              <a:t>30</a:t>
            </a:fld>
            <a:endParaRPr lang="tr-TR"/>
          </a:p>
        </p:txBody>
      </p:sp>
      <p:sp>
        <p:nvSpPr>
          <p:cNvPr id="6" name="5 Altbilgi Yer Tutucusu"/>
          <p:cNvSpPr>
            <a:spLocks noGrp="1"/>
          </p:cNvSpPr>
          <p:nvPr>
            <p:ph type="ftr" sz="quarter" idx="12"/>
          </p:nvPr>
        </p:nvSpPr>
        <p:spPr/>
        <p:txBody>
          <a:bodyPr/>
          <a:lstStyle/>
          <a:p>
            <a:r>
              <a:rPr lang="tr-TR" dirty="0" smtClean="0"/>
              <a:t>N.ÜNLÜ</a:t>
            </a:r>
            <a:endParaRPr lang="tr-TR" dirty="0"/>
          </a:p>
        </p:txBody>
      </p:sp>
      <p:graphicFrame>
        <p:nvGraphicFramePr>
          <p:cNvPr id="8" name="7 Tablo"/>
          <p:cNvGraphicFramePr>
            <a:graphicFrameLocks noGrp="1"/>
          </p:cNvGraphicFramePr>
          <p:nvPr/>
        </p:nvGraphicFramePr>
        <p:xfrm>
          <a:off x="323528" y="1412776"/>
          <a:ext cx="8712968" cy="2041722"/>
        </p:xfrm>
        <a:graphic>
          <a:graphicData uri="http://schemas.openxmlformats.org/drawingml/2006/table">
            <a:tbl>
              <a:tblPr firstRow="1" bandRow="1">
                <a:tableStyleId>{5C22544A-7EE6-4342-B048-85BDC9FD1C3A}</a:tableStyleId>
              </a:tblPr>
              <a:tblGrid>
                <a:gridCol w="792088"/>
                <a:gridCol w="792088"/>
                <a:gridCol w="758810"/>
                <a:gridCol w="658963"/>
                <a:gridCol w="2110619"/>
                <a:gridCol w="648072"/>
                <a:gridCol w="720080"/>
                <a:gridCol w="864096"/>
                <a:gridCol w="576064"/>
                <a:gridCol w="792088"/>
              </a:tblGrid>
              <a:tr h="482454">
                <a:tc>
                  <a:txBody>
                    <a:bodyPr/>
                    <a:lstStyle/>
                    <a:p>
                      <a:r>
                        <a:rPr lang="tr-TR" sz="1050" dirty="0" smtClean="0"/>
                        <a:t>İl</a:t>
                      </a:r>
                      <a:endParaRPr lang="tr-TR"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050" dirty="0" smtClean="0"/>
                        <a:t>İlçe</a:t>
                      </a:r>
                      <a:endParaRPr lang="tr-TR"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050" b="1" kern="1200" baseline="0" dirty="0" smtClean="0">
                          <a:solidFill>
                            <a:schemeClr val="lt1"/>
                          </a:solidFill>
                          <a:latin typeface="+mn-lt"/>
                          <a:ea typeface="+mn-ea"/>
                          <a:cs typeface="+mn-cs"/>
                        </a:rPr>
                        <a:t>Genel</a:t>
                      </a:r>
                    </a:p>
                    <a:p>
                      <a:r>
                        <a:rPr lang="tr-TR" sz="1050" b="1" kern="1200" baseline="0" dirty="0" smtClean="0">
                          <a:solidFill>
                            <a:schemeClr val="lt1"/>
                          </a:solidFill>
                          <a:latin typeface="+mn-lt"/>
                          <a:ea typeface="+mn-ea"/>
                          <a:cs typeface="+mn-cs"/>
                        </a:rPr>
                        <a:t>Müdürlük</a:t>
                      </a:r>
                      <a:endParaRPr lang="tr-TR"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050" b="1" kern="1200" baseline="0" dirty="0" smtClean="0">
                          <a:solidFill>
                            <a:schemeClr val="lt1"/>
                          </a:solidFill>
                          <a:latin typeface="+mn-lt"/>
                          <a:ea typeface="+mn-ea"/>
                          <a:cs typeface="+mn-cs"/>
                        </a:rPr>
                        <a:t>Okulun</a:t>
                      </a:r>
                    </a:p>
                    <a:p>
                      <a:r>
                        <a:rPr lang="tr-TR" sz="1050" b="1" kern="1200" baseline="0" dirty="0" smtClean="0">
                          <a:solidFill>
                            <a:schemeClr val="lt1"/>
                          </a:solidFill>
                          <a:latin typeface="+mn-lt"/>
                          <a:ea typeface="+mn-ea"/>
                          <a:cs typeface="+mn-cs"/>
                        </a:rPr>
                        <a:t>Türü</a:t>
                      </a:r>
                      <a:endParaRPr lang="tr-TR"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050" b="1" kern="1200" baseline="0" dirty="0" smtClean="0">
                          <a:solidFill>
                            <a:schemeClr val="lt1"/>
                          </a:solidFill>
                          <a:latin typeface="+mn-lt"/>
                          <a:ea typeface="+mn-ea"/>
                          <a:cs typeface="+mn-cs"/>
                        </a:rPr>
                        <a:t>Okulun Adı</a:t>
                      </a:r>
                      <a:endParaRPr lang="tr-TR"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050" b="1" kern="1200" baseline="0" dirty="0" smtClean="0">
                          <a:solidFill>
                            <a:schemeClr val="lt1"/>
                          </a:solidFill>
                          <a:latin typeface="+mn-lt"/>
                          <a:ea typeface="+mn-ea"/>
                          <a:cs typeface="+mn-cs"/>
                        </a:rPr>
                        <a:t>Öğretim</a:t>
                      </a:r>
                    </a:p>
                    <a:p>
                      <a:r>
                        <a:rPr lang="tr-TR" sz="1050" b="1" kern="1200" baseline="0" dirty="0" smtClean="0">
                          <a:solidFill>
                            <a:schemeClr val="lt1"/>
                          </a:solidFill>
                          <a:latin typeface="+mn-lt"/>
                          <a:ea typeface="+mn-ea"/>
                          <a:cs typeface="+mn-cs"/>
                        </a:rPr>
                        <a:t>Şekli</a:t>
                      </a:r>
                      <a:endParaRPr lang="tr-TR"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050" b="1" kern="1200" baseline="0" dirty="0" smtClean="0">
                          <a:solidFill>
                            <a:schemeClr val="lt1"/>
                          </a:solidFill>
                          <a:latin typeface="+mn-lt"/>
                          <a:ea typeface="+mn-ea"/>
                          <a:cs typeface="+mn-cs"/>
                        </a:rPr>
                        <a:t>Pansiyon</a:t>
                      </a:r>
                    </a:p>
                    <a:p>
                      <a:r>
                        <a:rPr lang="tr-TR" sz="1050" b="1" kern="1200" baseline="0" dirty="0" smtClean="0">
                          <a:solidFill>
                            <a:schemeClr val="lt1"/>
                          </a:solidFill>
                          <a:latin typeface="+mn-lt"/>
                          <a:ea typeface="+mn-ea"/>
                          <a:cs typeface="+mn-cs"/>
                        </a:rPr>
                        <a:t>Durumu</a:t>
                      </a:r>
                      <a:endParaRPr lang="tr-TR"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050" b="1" kern="1200" baseline="0" dirty="0" smtClean="0">
                          <a:solidFill>
                            <a:schemeClr val="lt1"/>
                          </a:solidFill>
                          <a:latin typeface="+mn-lt"/>
                          <a:ea typeface="+mn-ea"/>
                          <a:cs typeface="+mn-cs"/>
                        </a:rPr>
                        <a:t>Yerleştirme</a:t>
                      </a:r>
                    </a:p>
                    <a:p>
                      <a:r>
                        <a:rPr lang="tr-TR" sz="1050" b="1" kern="1200" baseline="0" dirty="0" smtClean="0">
                          <a:solidFill>
                            <a:schemeClr val="lt1"/>
                          </a:solidFill>
                          <a:latin typeface="+mn-lt"/>
                          <a:ea typeface="+mn-ea"/>
                          <a:cs typeface="+mn-cs"/>
                        </a:rPr>
                        <a:t>Şekli</a:t>
                      </a:r>
                      <a:endParaRPr lang="tr-TR"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050" b="1" kern="1200" baseline="0" dirty="0" smtClean="0">
                          <a:solidFill>
                            <a:schemeClr val="lt1"/>
                          </a:solidFill>
                          <a:latin typeface="+mn-lt"/>
                          <a:ea typeface="+mn-ea"/>
                          <a:cs typeface="+mn-cs"/>
                        </a:rPr>
                        <a:t>Derslik</a:t>
                      </a:r>
                    </a:p>
                    <a:p>
                      <a:r>
                        <a:rPr lang="tr-TR" sz="1050" b="1" kern="1200" baseline="0" dirty="0" smtClean="0">
                          <a:solidFill>
                            <a:schemeClr val="lt1"/>
                          </a:solidFill>
                          <a:latin typeface="+mn-lt"/>
                          <a:ea typeface="+mn-ea"/>
                          <a:cs typeface="+mn-cs"/>
                        </a:rPr>
                        <a:t>Sayısı</a:t>
                      </a:r>
                      <a:endParaRPr lang="tr-TR"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50" b="1" kern="1200" baseline="0" dirty="0" smtClean="0">
                          <a:solidFill>
                            <a:schemeClr val="lt1"/>
                          </a:solidFill>
                          <a:latin typeface="+mn-lt"/>
                          <a:ea typeface="+mn-ea"/>
                          <a:cs typeface="+mn-cs"/>
                        </a:rPr>
                        <a:t>Kontenjan</a:t>
                      </a:r>
                      <a:endParaRPr lang="tr-TR" sz="1050" dirty="0" smtClean="0"/>
                    </a:p>
                    <a:p>
                      <a:endParaRPr lang="tr-TR"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454">
                <a:tc>
                  <a:txBody>
                    <a:bodyPr/>
                    <a:lstStyle/>
                    <a:p>
                      <a:r>
                        <a:rPr lang="tr-TR" sz="1100" dirty="0" smtClean="0">
                          <a:latin typeface="+mn-lt"/>
                        </a:rPr>
                        <a:t>İzmir</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dirty="0" smtClean="0">
                          <a:latin typeface="+mn-lt"/>
                        </a:rPr>
                        <a:t>Buca</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baseline="0" dirty="0" smtClean="0">
                          <a:solidFill>
                            <a:srgbClr val="002060"/>
                          </a:solidFill>
                          <a:latin typeface="+mn-lt"/>
                        </a:rPr>
                        <a:t>MTEGM</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kern="1200" baseline="0" dirty="0" smtClean="0">
                          <a:solidFill>
                            <a:schemeClr val="dk1"/>
                          </a:solidFill>
                          <a:latin typeface="+mn-lt"/>
                          <a:ea typeface="+mn-ea"/>
                          <a:cs typeface="+mn-cs"/>
                        </a:rPr>
                        <a:t>ATP</a:t>
                      </a:r>
                      <a:endParaRPr lang="tr-TR"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tr-TR" sz="1100" baseline="0" dirty="0" smtClean="0">
                          <a:solidFill>
                            <a:srgbClr val="002060"/>
                          </a:solidFill>
                          <a:latin typeface="+mn-lt"/>
                        </a:rPr>
                        <a:t>Süleyman Şah Mesleki ve Teknik Anadolu Lisesi (Buca MTAL in adı değişti)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baseline="0" dirty="0" smtClean="0">
                          <a:solidFill>
                            <a:srgbClr val="002060"/>
                          </a:solidFill>
                          <a:latin typeface="+mn-lt"/>
                        </a:rPr>
                        <a:t>Kız/</a:t>
                      </a:r>
                    </a:p>
                    <a:p>
                      <a:r>
                        <a:rPr lang="tr-TR" sz="1100" baseline="0" dirty="0" smtClean="0">
                          <a:solidFill>
                            <a:srgbClr val="002060"/>
                          </a:solidFill>
                          <a:latin typeface="+mn-lt"/>
                        </a:rPr>
                        <a:t>Erkek</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baseline="0" dirty="0" smtClean="0">
                          <a:solidFill>
                            <a:srgbClr val="002060"/>
                          </a:solidFill>
                          <a:latin typeface="+mn-lt"/>
                        </a:rPr>
                        <a:t>Yok</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baseline="0" dirty="0" smtClean="0">
                          <a:solidFill>
                            <a:srgbClr val="002060"/>
                          </a:solidFill>
                          <a:latin typeface="+mn-lt"/>
                        </a:rPr>
                        <a:t>Merkezi/</a:t>
                      </a:r>
                    </a:p>
                    <a:p>
                      <a:r>
                        <a:rPr lang="tr-TR" sz="1100" baseline="0" dirty="0" smtClean="0">
                          <a:solidFill>
                            <a:srgbClr val="002060"/>
                          </a:solidFill>
                          <a:latin typeface="+mn-lt"/>
                        </a:rPr>
                        <a:t>Yerel </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dirty="0" smtClean="0">
                          <a:latin typeface="+mn-lt"/>
                        </a:rPr>
                        <a:t>4</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dirty="0" smtClean="0">
                          <a:latin typeface="+mn-lt"/>
                        </a:rPr>
                        <a:t>136</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latin typeface="+mn-lt"/>
                        </a:rPr>
                        <a:t>İzmir</a:t>
                      </a:r>
                    </a:p>
                    <a:p>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Gaziemir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MTEGM</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ATP</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Abdülhamit Han Çok Programlı Anadolu Lisesi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Kız/</a:t>
                      </a:r>
                    </a:p>
                    <a:p>
                      <a:r>
                        <a:rPr lang="tr-TR" sz="1100" kern="1200" baseline="0" dirty="0" smtClean="0">
                          <a:solidFill>
                            <a:schemeClr val="dk1"/>
                          </a:solidFill>
                          <a:latin typeface="+mn-lt"/>
                          <a:ea typeface="+mn-ea"/>
                          <a:cs typeface="+mn-cs"/>
                        </a:rPr>
                        <a:t>Erkek</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Yok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Merkezi/</a:t>
                      </a:r>
                    </a:p>
                    <a:p>
                      <a:r>
                        <a:rPr lang="tr-TR" sz="1100" kern="1200" baseline="0" dirty="0" smtClean="0">
                          <a:solidFill>
                            <a:schemeClr val="dk1"/>
                          </a:solidFill>
                          <a:latin typeface="+mn-lt"/>
                          <a:ea typeface="+mn-ea"/>
                          <a:cs typeface="+mn-cs"/>
                        </a:rPr>
                        <a:t>Yerel</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1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kern="1200" baseline="0" dirty="0" smtClean="0">
                          <a:solidFill>
                            <a:schemeClr val="dk1"/>
                          </a:solidFill>
                          <a:latin typeface="+mn-lt"/>
                          <a:ea typeface="+mn-ea"/>
                          <a:cs typeface="+mn-cs"/>
                        </a:rPr>
                        <a:t>34</a:t>
                      </a:r>
                      <a:endParaRPr lang="tr-TR" sz="1100" dirty="0" smtClean="0"/>
                    </a:p>
                    <a:p>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454">
                <a:tc>
                  <a:txBody>
                    <a:bodyPr/>
                    <a:lstStyle/>
                    <a:p>
                      <a:r>
                        <a:rPr lang="tr-TR" sz="1100" kern="1200" baseline="0" dirty="0" smtClean="0">
                          <a:solidFill>
                            <a:schemeClr val="dk1"/>
                          </a:solidFill>
                          <a:latin typeface="+mn-lt"/>
                          <a:ea typeface="+mn-ea"/>
                          <a:cs typeface="+mn-cs"/>
                        </a:rPr>
                        <a:t>İZMİR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Gaziemir</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MTEGM</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ATP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Gaziemir Şehit Serhat </a:t>
                      </a:r>
                      <a:r>
                        <a:rPr lang="tr-TR" sz="1100" kern="1200" baseline="0" dirty="0" err="1" smtClean="0">
                          <a:solidFill>
                            <a:schemeClr val="dk1"/>
                          </a:solidFill>
                          <a:latin typeface="+mn-lt"/>
                          <a:ea typeface="+mn-ea"/>
                          <a:cs typeface="+mn-cs"/>
                        </a:rPr>
                        <a:t>Sığnak</a:t>
                      </a:r>
                      <a:r>
                        <a:rPr lang="tr-TR" sz="1100" kern="1200" baseline="0" dirty="0" smtClean="0">
                          <a:solidFill>
                            <a:schemeClr val="dk1"/>
                          </a:solidFill>
                          <a:latin typeface="+mn-lt"/>
                          <a:ea typeface="+mn-ea"/>
                          <a:cs typeface="+mn-cs"/>
                        </a:rPr>
                        <a:t> Mesleki ve Teknik Anadolu Lisesi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Kız/</a:t>
                      </a:r>
                    </a:p>
                    <a:p>
                      <a:r>
                        <a:rPr lang="tr-TR" sz="1100" kern="1200" baseline="0" dirty="0" smtClean="0">
                          <a:solidFill>
                            <a:schemeClr val="dk1"/>
                          </a:solidFill>
                          <a:latin typeface="+mn-lt"/>
                          <a:ea typeface="+mn-ea"/>
                          <a:cs typeface="+mn-cs"/>
                        </a:rPr>
                        <a:t>Erkek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Yok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Merkezi/</a:t>
                      </a:r>
                    </a:p>
                    <a:p>
                      <a:r>
                        <a:rPr lang="tr-TR" sz="1100" kern="1200" baseline="0" dirty="0" smtClean="0">
                          <a:solidFill>
                            <a:schemeClr val="dk1"/>
                          </a:solidFill>
                          <a:latin typeface="+mn-lt"/>
                          <a:ea typeface="+mn-ea"/>
                          <a:cs typeface="+mn-cs"/>
                        </a:rPr>
                        <a:t>Yerel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2</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kern="1200" baseline="0" dirty="0" smtClean="0">
                          <a:solidFill>
                            <a:schemeClr val="dk1"/>
                          </a:solidFill>
                          <a:latin typeface="+mn-lt"/>
                          <a:ea typeface="+mn-ea"/>
                          <a:cs typeface="+mn-cs"/>
                        </a:rPr>
                        <a:t>68</a:t>
                      </a:r>
                      <a:endParaRPr lang="tr-TR" sz="1100" dirty="0" smtClean="0"/>
                    </a:p>
                    <a:p>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Dikdörtgen 3"/>
          <p:cNvSpPr/>
          <p:nvPr/>
        </p:nvSpPr>
        <p:spPr>
          <a:xfrm>
            <a:off x="1200505" y="116632"/>
            <a:ext cx="6771983" cy="95410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2800" b="1" dirty="0" smtClean="0">
                <a:ln w="11430"/>
                <a:solidFill>
                  <a:srgbClr val="C00000"/>
                </a:solidFill>
                <a:effectLst>
                  <a:outerShdw blurRad="80000" dist="40000" dir="5040000" algn="tl">
                    <a:srgbClr val="000000">
                      <a:alpha val="30000"/>
                    </a:srgbClr>
                  </a:outerShdw>
                </a:effectLst>
              </a:rPr>
              <a:t>Sınav İle Öğrenci Alan Buca ve Gaziemir’deki</a:t>
            </a:r>
          </a:p>
          <a:p>
            <a:pPr algn="ctr"/>
            <a:r>
              <a:rPr lang="tr-TR" sz="2800" b="1" dirty="0" smtClean="0">
                <a:ln w="11430"/>
                <a:solidFill>
                  <a:srgbClr val="C00000"/>
                </a:solidFill>
                <a:effectLst>
                  <a:outerShdw blurRad="80000" dist="40000" dir="5040000" algn="tl">
                    <a:srgbClr val="000000">
                      <a:alpha val="30000"/>
                    </a:srgbClr>
                  </a:outerShdw>
                </a:effectLst>
              </a:rPr>
              <a:t>Mesleki Ve Teknik Anadolu Liseleri</a:t>
            </a:r>
            <a:endParaRPr lang="tr-TR" sz="2800" b="1" cap="none" spc="0" dirty="0">
              <a:ln w="11430"/>
              <a:solidFill>
                <a:srgbClr val="C00000"/>
              </a:solidFill>
              <a:effectLst>
                <a:outerShdw blurRad="80000" dist="40000" dir="5040000" algn="tl">
                  <a:srgbClr val="000000">
                    <a:alpha val="30000"/>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EAF96095-26B6-41B5-804B-71D7ED444B3F}" type="datetime1">
              <a:rPr lang="tr-TR" smtClean="0"/>
              <a:pPr/>
              <a:t>24.04.2023</a:t>
            </a:fld>
            <a:endParaRPr lang="tr-TR"/>
          </a:p>
        </p:txBody>
      </p:sp>
      <p:sp>
        <p:nvSpPr>
          <p:cNvPr id="5" name="4 Slayt Numarası Yer Tutucusu"/>
          <p:cNvSpPr>
            <a:spLocks noGrp="1"/>
          </p:cNvSpPr>
          <p:nvPr>
            <p:ph type="sldNum" sz="quarter" idx="11"/>
          </p:nvPr>
        </p:nvSpPr>
        <p:spPr/>
        <p:txBody>
          <a:bodyPr/>
          <a:lstStyle/>
          <a:p>
            <a:fld id="{F302176B-0E47-46AC-8F43-DAB4B8A37D06}" type="slidenum">
              <a:rPr lang="tr-TR" smtClean="0"/>
              <a:pPr/>
              <a:t>31</a:t>
            </a:fld>
            <a:endParaRPr lang="tr-TR"/>
          </a:p>
        </p:txBody>
      </p:sp>
      <p:sp>
        <p:nvSpPr>
          <p:cNvPr id="6" name="5 Altbilgi Yer Tutucusu"/>
          <p:cNvSpPr>
            <a:spLocks noGrp="1"/>
          </p:cNvSpPr>
          <p:nvPr>
            <p:ph type="ftr" sz="quarter" idx="12"/>
          </p:nvPr>
        </p:nvSpPr>
        <p:spPr>
          <a:xfrm>
            <a:off x="1259632" y="6629400"/>
            <a:ext cx="7162800" cy="228600"/>
          </a:xfrm>
        </p:spPr>
        <p:txBody>
          <a:bodyPr/>
          <a:lstStyle/>
          <a:p>
            <a:r>
              <a:rPr lang="tr-TR" dirty="0" smtClean="0"/>
              <a:t>N.ÜNLÜ</a:t>
            </a:r>
            <a:endParaRPr lang="tr-TR" dirty="0"/>
          </a:p>
        </p:txBody>
      </p:sp>
      <p:graphicFrame>
        <p:nvGraphicFramePr>
          <p:cNvPr id="8" name="7 Tablo"/>
          <p:cNvGraphicFramePr>
            <a:graphicFrameLocks noGrp="1"/>
          </p:cNvGraphicFramePr>
          <p:nvPr/>
        </p:nvGraphicFramePr>
        <p:xfrm>
          <a:off x="395536" y="908720"/>
          <a:ext cx="8605463" cy="5642712"/>
        </p:xfrm>
        <a:graphic>
          <a:graphicData uri="http://schemas.openxmlformats.org/drawingml/2006/table">
            <a:tbl>
              <a:tblPr firstRow="1" bandRow="1">
                <a:tableStyleId>{5C22544A-7EE6-4342-B048-85BDC9FD1C3A}</a:tableStyleId>
              </a:tblPr>
              <a:tblGrid>
                <a:gridCol w="782315"/>
                <a:gridCol w="782315"/>
                <a:gridCol w="749448"/>
                <a:gridCol w="650832"/>
                <a:gridCol w="2084577"/>
                <a:gridCol w="640076"/>
                <a:gridCol w="711195"/>
                <a:gridCol w="853434"/>
                <a:gridCol w="568956"/>
                <a:gridCol w="782315"/>
              </a:tblGrid>
              <a:tr h="482454">
                <a:tc>
                  <a:txBody>
                    <a:bodyPr/>
                    <a:lstStyle/>
                    <a:p>
                      <a:r>
                        <a:rPr lang="tr-TR" sz="1000" dirty="0" smtClean="0"/>
                        <a:t>İl</a:t>
                      </a:r>
                      <a:endParaRPr lang="tr-T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000" dirty="0" smtClean="0"/>
                        <a:t>İlçe</a:t>
                      </a:r>
                      <a:endParaRPr lang="tr-T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000" b="1" kern="1200" baseline="0" dirty="0" smtClean="0">
                          <a:solidFill>
                            <a:schemeClr val="lt1"/>
                          </a:solidFill>
                          <a:latin typeface="+mn-lt"/>
                          <a:ea typeface="+mn-ea"/>
                          <a:cs typeface="+mn-cs"/>
                        </a:rPr>
                        <a:t>Genel</a:t>
                      </a:r>
                    </a:p>
                    <a:p>
                      <a:r>
                        <a:rPr lang="tr-TR" sz="1000" b="1" kern="1200" baseline="0" dirty="0" smtClean="0">
                          <a:solidFill>
                            <a:schemeClr val="lt1"/>
                          </a:solidFill>
                          <a:latin typeface="+mn-lt"/>
                          <a:ea typeface="+mn-ea"/>
                          <a:cs typeface="+mn-cs"/>
                        </a:rPr>
                        <a:t>Müdürlük</a:t>
                      </a:r>
                      <a:endParaRPr lang="tr-T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000" b="1" kern="1200" baseline="0" dirty="0" smtClean="0">
                          <a:solidFill>
                            <a:schemeClr val="lt1"/>
                          </a:solidFill>
                          <a:latin typeface="+mn-lt"/>
                          <a:ea typeface="+mn-ea"/>
                          <a:cs typeface="+mn-cs"/>
                        </a:rPr>
                        <a:t>Okulun</a:t>
                      </a:r>
                    </a:p>
                    <a:p>
                      <a:r>
                        <a:rPr lang="tr-TR" sz="1000" b="1" kern="1200" baseline="0" dirty="0" smtClean="0">
                          <a:solidFill>
                            <a:schemeClr val="lt1"/>
                          </a:solidFill>
                          <a:latin typeface="+mn-lt"/>
                          <a:ea typeface="+mn-ea"/>
                          <a:cs typeface="+mn-cs"/>
                        </a:rPr>
                        <a:t>Türü</a:t>
                      </a:r>
                      <a:endParaRPr lang="tr-T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000" b="1" kern="1200" baseline="0" dirty="0" smtClean="0">
                          <a:solidFill>
                            <a:schemeClr val="lt1"/>
                          </a:solidFill>
                          <a:latin typeface="+mn-lt"/>
                          <a:ea typeface="+mn-ea"/>
                          <a:cs typeface="+mn-cs"/>
                        </a:rPr>
                        <a:t>Okulun Adı</a:t>
                      </a:r>
                      <a:endParaRPr lang="tr-T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000" b="1" kern="1200" baseline="0" dirty="0" smtClean="0">
                          <a:solidFill>
                            <a:schemeClr val="lt1"/>
                          </a:solidFill>
                          <a:latin typeface="+mn-lt"/>
                          <a:ea typeface="+mn-ea"/>
                          <a:cs typeface="+mn-cs"/>
                        </a:rPr>
                        <a:t>Öğretim</a:t>
                      </a:r>
                    </a:p>
                    <a:p>
                      <a:r>
                        <a:rPr lang="tr-TR" sz="1000" b="1" kern="1200" baseline="0" dirty="0" smtClean="0">
                          <a:solidFill>
                            <a:schemeClr val="lt1"/>
                          </a:solidFill>
                          <a:latin typeface="+mn-lt"/>
                          <a:ea typeface="+mn-ea"/>
                          <a:cs typeface="+mn-cs"/>
                        </a:rPr>
                        <a:t>Şekli</a:t>
                      </a:r>
                      <a:endParaRPr lang="tr-T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000" b="1" kern="1200" baseline="0" dirty="0" smtClean="0">
                          <a:solidFill>
                            <a:schemeClr val="lt1"/>
                          </a:solidFill>
                          <a:latin typeface="+mn-lt"/>
                          <a:ea typeface="+mn-ea"/>
                          <a:cs typeface="+mn-cs"/>
                        </a:rPr>
                        <a:t>Pansiyon</a:t>
                      </a:r>
                    </a:p>
                    <a:p>
                      <a:r>
                        <a:rPr lang="tr-TR" sz="1000" b="1" kern="1200" baseline="0" dirty="0" smtClean="0">
                          <a:solidFill>
                            <a:schemeClr val="lt1"/>
                          </a:solidFill>
                          <a:latin typeface="+mn-lt"/>
                          <a:ea typeface="+mn-ea"/>
                          <a:cs typeface="+mn-cs"/>
                        </a:rPr>
                        <a:t>Durumu</a:t>
                      </a:r>
                      <a:endParaRPr lang="tr-T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000" b="1" kern="1200" baseline="0" dirty="0" smtClean="0">
                          <a:solidFill>
                            <a:schemeClr val="lt1"/>
                          </a:solidFill>
                          <a:latin typeface="+mn-lt"/>
                          <a:ea typeface="+mn-ea"/>
                          <a:cs typeface="+mn-cs"/>
                        </a:rPr>
                        <a:t>Yerleştirme</a:t>
                      </a:r>
                    </a:p>
                    <a:p>
                      <a:r>
                        <a:rPr lang="tr-TR" sz="1000" b="1" kern="1200" baseline="0" dirty="0" smtClean="0">
                          <a:solidFill>
                            <a:schemeClr val="lt1"/>
                          </a:solidFill>
                          <a:latin typeface="+mn-lt"/>
                          <a:ea typeface="+mn-ea"/>
                          <a:cs typeface="+mn-cs"/>
                        </a:rPr>
                        <a:t>Şekli</a:t>
                      </a:r>
                      <a:endParaRPr lang="tr-T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000" b="1" kern="1200" baseline="0" dirty="0" smtClean="0">
                          <a:solidFill>
                            <a:schemeClr val="lt1"/>
                          </a:solidFill>
                          <a:latin typeface="+mn-lt"/>
                          <a:ea typeface="+mn-ea"/>
                          <a:cs typeface="+mn-cs"/>
                        </a:rPr>
                        <a:t>Derslik</a:t>
                      </a:r>
                    </a:p>
                    <a:p>
                      <a:r>
                        <a:rPr lang="tr-TR" sz="1000" b="1" kern="1200" baseline="0" dirty="0" smtClean="0">
                          <a:solidFill>
                            <a:schemeClr val="lt1"/>
                          </a:solidFill>
                          <a:latin typeface="+mn-lt"/>
                          <a:ea typeface="+mn-ea"/>
                          <a:cs typeface="+mn-cs"/>
                        </a:rPr>
                        <a:t>Sayısı</a:t>
                      </a:r>
                      <a:endParaRPr lang="tr-T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b="1" kern="1200" baseline="0" dirty="0" smtClean="0">
                          <a:solidFill>
                            <a:schemeClr val="lt1"/>
                          </a:solidFill>
                          <a:latin typeface="+mn-lt"/>
                          <a:ea typeface="+mn-ea"/>
                          <a:cs typeface="+mn-cs"/>
                        </a:rPr>
                        <a:t>Kontenjan</a:t>
                      </a:r>
                      <a:endParaRPr lang="tr-TR" sz="1000" dirty="0" smtClean="0"/>
                    </a:p>
                    <a:p>
                      <a:endParaRPr lang="tr-T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454">
                <a:tc>
                  <a:txBody>
                    <a:bodyPr/>
                    <a:lstStyle/>
                    <a:p>
                      <a:r>
                        <a:rPr lang="tr-TR" sz="1100" dirty="0" smtClean="0">
                          <a:latin typeface="+mn-lt"/>
                        </a:rPr>
                        <a:t>İzmir</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dirty="0" smtClean="0">
                          <a:latin typeface="+mn-lt"/>
                        </a:rPr>
                        <a:t>Buca</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baseline="0" dirty="0" smtClean="0">
                          <a:solidFill>
                            <a:srgbClr val="002060"/>
                          </a:solidFill>
                          <a:latin typeface="+mn-lt"/>
                        </a:rPr>
                        <a:t>MTEGM</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baseline="0" dirty="0" smtClean="0">
                          <a:solidFill>
                            <a:srgbClr val="002060"/>
                          </a:solidFill>
                          <a:latin typeface="+mn-lt"/>
                        </a:rPr>
                        <a:t>AMP</a:t>
                      </a:r>
                    </a:p>
                    <a:p>
                      <a:r>
                        <a:rPr lang="tr-TR" sz="1100" baseline="0" dirty="0" smtClean="0">
                          <a:solidFill>
                            <a:srgbClr val="002060"/>
                          </a:solidFill>
                          <a:latin typeface="+mn-lt"/>
                        </a:rPr>
                        <a:t>ATP</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tr-TR" sz="1100" baseline="0" dirty="0" smtClean="0">
                          <a:solidFill>
                            <a:srgbClr val="002060"/>
                          </a:solidFill>
                          <a:latin typeface="+mn-lt"/>
                        </a:rPr>
                        <a:t>Süleyman Şah Mesleki ve Teknik Anadolu Lisesi (Buca MTAL in adı değişti)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baseline="0" dirty="0" smtClean="0">
                          <a:solidFill>
                            <a:srgbClr val="002060"/>
                          </a:solidFill>
                          <a:latin typeface="+mn-lt"/>
                        </a:rPr>
                        <a:t>Kız/</a:t>
                      </a:r>
                    </a:p>
                    <a:p>
                      <a:pPr algn="ctr"/>
                      <a:r>
                        <a:rPr lang="tr-TR" sz="1100" baseline="0" dirty="0" smtClean="0">
                          <a:solidFill>
                            <a:srgbClr val="002060"/>
                          </a:solidFill>
                          <a:latin typeface="+mn-lt"/>
                        </a:rPr>
                        <a:t>Erkek</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baseline="0" dirty="0" smtClean="0">
                          <a:solidFill>
                            <a:srgbClr val="002060"/>
                          </a:solidFill>
                          <a:latin typeface="+mn-lt"/>
                        </a:rPr>
                        <a:t>Yok</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baseline="0" dirty="0" smtClean="0">
                          <a:solidFill>
                            <a:srgbClr val="002060"/>
                          </a:solidFill>
                          <a:latin typeface="+mn-lt"/>
                        </a:rPr>
                        <a:t>Yerel </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454">
                <a:tc>
                  <a:txBody>
                    <a:bodyPr/>
                    <a:lstStyle/>
                    <a:p>
                      <a:r>
                        <a:rPr lang="tr-TR" sz="1100" dirty="0" smtClean="0">
                          <a:latin typeface="+mn-lt"/>
                        </a:rPr>
                        <a:t>İzmir</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dirty="0" smtClean="0">
                          <a:latin typeface="+mn-lt"/>
                        </a:rPr>
                        <a:t>Buca</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baseline="0" dirty="0" smtClean="0">
                          <a:solidFill>
                            <a:srgbClr val="002060"/>
                          </a:solidFill>
                          <a:latin typeface="+mn-lt"/>
                        </a:rPr>
                        <a:t>MTEGM</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baseline="0" smtClean="0">
                          <a:solidFill>
                            <a:srgbClr val="002060"/>
                          </a:solidFill>
                          <a:latin typeface="+mn-lt"/>
                        </a:rPr>
                        <a:t>AMP</a:t>
                      </a:r>
                    </a:p>
                    <a:p>
                      <a:r>
                        <a:rPr lang="tr-TR" sz="1100" baseline="0" smtClean="0">
                          <a:solidFill>
                            <a:srgbClr val="002060"/>
                          </a:solidFill>
                          <a:latin typeface="+mn-lt"/>
                        </a:rPr>
                        <a:t>ATP</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i="0" u="none" strike="noStrike" kern="1200" dirty="0" smtClean="0">
                          <a:solidFill>
                            <a:schemeClr val="dk1"/>
                          </a:solidFill>
                          <a:latin typeface="+mn-lt"/>
                          <a:ea typeface="+mn-ea"/>
                          <a:cs typeface="+mn-cs"/>
                        </a:rPr>
                        <a:t>Buca Mevlana Mesleki Ve Teknik Anadolu Lisesi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smtClean="0">
                          <a:solidFill>
                            <a:schemeClr val="dk1"/>
                          </a:solidFill>
                          <a:latin typeface="+mn-lt"/>
                          <a:ea typeface="+mn-ea"/>
                          <a:cs typeface="+mn-cs"/>
                        </a:rPr>
                        <a:t>Kız/</a:t>
                      </a:r>
                    </a:p>
                    <a:p>
                      <a:pPr algn="ctr"/>
                      <a:r>
                        <a:rPr lang="tr-TR" sz="1100" kern="1200" baseline="0" smtClean="0">
                          <a:solidFill>
                            <a:schemeClr val="dk1"/>
                          </a:solidFill>
                          <a:latin typeface="+mn-lt"/>
                          <a:ea typeface="+mn-ea"/>
                          <a:cs typeface="+mn-cs"/>
                        </a:rPr>
                        <a:t>Erkek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dirty="0" smtClean="0">
                          <a:solidFill>
                            <a:schemeClr val="dk1"/>
                          </a:solidFill>
                          <a:latin typeface="+mn-lt"/>
                          <a:ea typeface="+mn-ea"/>
                          <a:cs typeface="+mn-cs"/>
                        </a:rPr>
                        <a:t>Yok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smtClean="0">
                          <a:solidFill>
                            <a:schemeClr val="dk1"/>
                          </a:solidFill>
                          <a:latin typeface="+mn-lt"/>
                          <a:ea typeface="+mn-ea"/>
                          <a:cs typeface="+mn-cs"/>
                        </a:rPr>
                        <a:t>Yerel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100" dirty="0" smtClean="0"/>
                    </a:p>
                    <a:p>
                      <a:pPr algn="ct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454">
                <a:tc>
                  <a:txBody>
                    <a:bodyPr/>
                    <a:lstStyle/>
                    <a:p>
                      <a:r>
                        <a:rPr lang="tr-TR" sz="1100" dirty="0" smtClean="0">
                          <a:latin typeface="+mn-lt"/>
                        </a:rPr>
                        <a:t>İzmir</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dirty="0" smtClean="0">
                          <a:latin typeface="+mn-lt"/>
                        </a:rPr>
                        <a:t>Buca</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baseline="0" dirty="0" smtClean="0">
                          <a:solidFill>
                            <a:srgbClr val="002060"/>
                          </a:solidFill>
                          <a:latin typeface="+mn-lt"/>
                        </a:rPr>
                        <a:t>MTEGM</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baseline="0" smtClean="0">
                          <a:solidFill>
                            <a:srgbClr val="002060"/>
                          </a:solidFill>
                          <a:latin typeface="+mn-lt"/>
                        </a:rPr>
                        <a:t>AMP</a:t>
                      </a:r>
                    </a:p>
                    <a:p>
                      <a:r>
                        <a:rPr lang="tr-TR" sz="1100" baseline="0" smtClean="0">
                          <a:solidFill>
                            <a:srgbClr val="002060"/>
                          </a:solidFill>
                          <a:latin typeface="+mn-lt"/>
                        </a:rPr>
                        <a:t>ATP</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i="0" u="none" strike="noStrike" kern="1200" dirty="0" smtClean="0">
                          <a:solidFill>
                            <a:schemeClr val="dk1"/>
                          </a:solidFill>
                          <a:latin typeface="+mn-lt"/>
                          <a:ea typeface="+mn-ea"/>
                          <a:cs typeface="+mn-cs"/>
                        </a:rPr>
                        <a:t>Zübeyde Hanım Mesleki Ve Teknik Anadolu Lisesi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smtClean="0">
                          <a:solidFill>
                            <a:schemeClr val="dk1"/>
                          </a:solidFill>
                          <a:latin typeface="+mn-lt"/>
                          <a:ea typeface="+mn-ea"/>
                          <a:cs typeface="+mn-cs"/>
                        </a:rPr>
                        <a:t>Kız/</a:t>
                      </a:r>
                    </a:p>
                    <a:p>
                      <a:pPr algn="ctr"/>
                      <a:r>
                        <a:rPr lang="tr-TR" sz="1100" kern="1200" baseline="0" smtClean="0">
                          <a:solidFill>
                            <a:schemeClr val="dk1"/>
                          </a:solidFill>
                          <a:latin typeface="+mn-lt"/>
                          <a:ea typeface="+mn-ea"/>
                          <a:cs typeface="+mn-cs"/>
                        </a:rPr>
                        <a:t>Erkek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smtClean="0">
                          <a:solidFill>
                            <a:schemeClr val="dk1"/>
                          </a:solidFill>
                          <a:latin typeface="+mn-lt"/>
                          <a:ea typeface="+mn-ea"/>
                          <a:cs typeface="+mn-cs"/>
                        </a:rPr>
                        <a:t>Yok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smtClean="0">
                          <a:solidFill>
                            <a:schemeClr val="dk1"/>
                          </a:solidFill>
                          <a:latin typeface="+mn-lt"/>
                          <a:ea typeface="+mn-ea"/>
                          <a:cs typeface="+mn-cs"/>
                        </a:rPr>
                        <a:t>Yerel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100" dirty="0" smtClean="0"/>
                    </a:p>
                    <a:p>
                      <a:pPr algn="ct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454">
                <a:tc>
                  <a:txBody>
                    <a:bodyPr/>
                    <a:lstStyle/>
                    <a:p>
                      <a:r>
                        <a:rPr lang="tr-TR" sz="1100" dirty="0" smtClean="0">
                          <a:latin typeface="+mn-lt"/>
                        </a:rPr>
                        <a:t>İzmir</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dirty="0" smtClean="0">
                          <a:latin typeface="+mn-lt"/>
                        </a:rPr>
                        <a:t>Buca</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baseline="0" dirty="0" smtClean="0">
                          <a:solidFill>
                            <a:srgbClr val="002060"/>
                          </a:solidFill>
                          <a:latin typeface="+mn-lt"/>
                        </a:rPr>
                        <a:t>MTEGM</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baseline="0" smtClean="0">
                          <a:solidFill>
                            <a:srgbClr val="002060"/>
                          </a:solidFill>
                          <a:latin typeface="+mn-lt"/>
                        </a:rPr>
                        <a:t>AMP</a:t>
                      </a:r>
                    </a:p>
                    <a:p>
                      <a:r>
                        <a:rPr lang="tr-TR" sz="1100" baseline="0" smtClean="0">
                          <a:solidFill>
                            <a:srgbClr val="002060"/>
                          </a:solidFill>
                          <a:latin typeface="+mn-lt"/>
                        </a:rPr>
                        <a:t>ATP</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i="0" u="none" strike="noStrike" kern="1200" dirty="0" smtClean="0">
                          <a:solidFill>
                            <a:schemeClr val="dk1"/>
                          </a:solidFill>
                          <a:latin typeface="+mn-lt"/>
                          <a:ea typeface="+mn-ea"/>
                          <a:cs typeface="+mn-cs"/>
                        </a:rPr>
                        <a:t>Ömer Seyfettin Mesleki ve Teknik Anadolu Lisesi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smtClean="0">
                          <a:solidFill>
                            <a:schemeClr val="dk1"/>
                          </a:solidFill>
                          <a:latin typeface="+mn-lt"/>
                          <a:ea typeface="+mn-ea"/>
                          <a:cs typeface="+mn-cs"/>
                        </a:rPr>
                        <a:t>Kız/</a:t>
                      </a:r>
                    </a:p>
                    <a:p>
                      <a:pPr algn="ctr"/>
                      <a:r>
                        <a:rPr lang="tr-TR" sz="1100" kern="1200" baseline="0" smtClean="0">
                          <a:solidFill>
                            <a:schemeClr val="dk1"/>
                          </a:solidFill>
                          <a:latin typeface="+mn-lt"/>
                          <a:ea typeface="+mn-ea"/>
                          <a:cs typeface="+mn-cs"/>
                        </a:rPr>
                        <a:t>Erkek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smtClean="0">
                          <a:solidFill>
                            <a:schemeClr val="dk1"/>
                          </a:solidFill>
                          <a:latin typeface="+mn-lt"/>
                          <a:ea typeface="+mn-ea"/>
                          <a:cs typeface="+mn-cs"/>
                        </a:rPr>
                        <a:t>Yok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smtClean="0">
                          <a:solidFill>
                            <a:schemeClr val="dk1"/>
                          </a:solidFill>
                          <a:latin typeface="+mn-lt"/>
                          <a:ea typeface="+mn-ea"/>
                          <a:cs typeface="+mn-cs"/>
                        </a:rPr>
                        <a:t>Yerel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454">
                <a:tc>
                  <a:txBody>
                    <a:bodyPr/>
                    <a:lstStyle/>
                    <a:p>
                      <a:r>
                        <a:rPr lang="tr-TR" sz="1100" dirty="0" smtClean="0">
                          <a:latin typeface="+mn-lt"/>
                        </a:rPr>
                        <a:t>İzmir</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dirty="0" smtClean="0">
                          <a:latin typeface="+mn-lt"/>
                        </a:rPr>
                        <a:t>Buca</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baseline="0" dirty="0" smtClean="0">
                          <a:solidFill>
                            <a:srgbClr val="002060"/>
                          </a:solidFill>
                          <a:latin typeface="+mn-lt"/>
                        </a:rPr>
                        <a:t>MTEGM</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baseline="0" smtClean="0">
                          <a:solidFill>
                            <a:srgbClr val="002060"/>
                          </a:solidFill>
                          <a:latin typeface="+mn-lt"/>
                        </a:rPr>
                        <a:t>AMP</a:t>
                      </a:r>
                    </a:p>
                    <a:p>
                      <a:r>
                        <a:rPr lang="tr-TR" sz="1100" baseline="0" smtClean="0">
                          <a:solidFill>
                            <a:srgbClr val="002060"/>
                          </a:solidFill>
                          <a:latin typeface="+mn-lt"/>
                        </a:rPr>
                        <a:t>ATP</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i="0" u="none" strike="noStrike" kern="1200" dirty="0" smtClean="0">
                          <a:solidFill>
                            <a:schemeClr val="dk1"/>
                          </a:solidFill>
                          <a:latin typeface="+mn-lt"/>
                          <a:ea typeface="+mn-ea"/>
                          <a:cs typeface="+mn-cs"/>
                        </a:rPr>
                        <a:t>Necla - Tevfik </a:t>
                      </a:r>
                      <a:r>
                        <a:rPr lang="tr-TR" sz="1100" b="0" i="0" u="none" strike="noStrike" kern="1200" dirty="0" err="1" smtClean="0">
                          <a:solidFill>
                            <a:schemeClr val="dk1"/>
                          </a:solidFill>
                          <a:latin typeface="+mn-lt"/>
                          <a:ea typeface="+mn-ea"/>
                          <a:cs typeface="+mn-cs"/>
                        </a:rPr>
                        <a:t>Karadavut</a:t>
                      </a:r>
                      <a:r>
                        <a:rPr lang="tr-TR" sz="1100" b="0" i="0" u="none" strike="noStrike" kern="1200" dirty="0" smtClean="0">
                          <a:solidFill>
                            <a:schemeClr val="dk1"/>
                          </a:solidFill>
                          <a:latin typeface="+mn-lt"/>
                          <a:ea typeface="+mn-ea"/>
                          <a:cs typeface="+mn-cs"/>
                        </a:rPr>
                        <a:t> </a:t>
                      </a:r>
                      <a:r>
                        <a:rPr lang="tr-TR" sz="1100" baseline="0" dirty="0" smtClean="0">
                          <a:solidFill>
                            <a:srgbClr val="002060"/>
                          </a:solidFill>
                          <a:latin typeface="+mn-lt"/>
                        </a:rPr>
                        <a:t>Mesleki ve Teknik Anadolu Lisesi </a:t>
                      </a:r>
                      <a:endParaRPr lang="tr-TR" sz="1100" b="0" i="0" u="none" strike="noStrike"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smtClean="0">
                          <a:solidFill>
                            <a:schemeClr val="dk1"/>
                          </a:solidFill>
                          <a:latin typeface="+mn-lt"/>
                          <a:ea typeface="+mn-ea"/>
                          <a:cs typeface="+mn-cs"/>
                        </a:rPr>
                        <a:t>Kız/</a:t>
                      </a:r>
                    </a:p>
                    <a:p>
                      <a:pPr algn="ctr"/>
                      <a:r>
                        <a:rPr lang="tr-TR" sz="1100" kern="1200" baseline="0" smtClean="0">
                          <a:solidFill>
                            <a:schemeClr val="dk1"/>
                          </a:solidFill>
                          <a:latin typeface="+mn-lt"/>
                          <a:ea typeface="+mn-ea"/>
                          <a:cs typeface="+mn-cs"/>
                        </a:rPr>
                        <a:t>Erkek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smtClean="0">
                          <a:solidFill>
                            <a:schemeClr val="dk1"/>
                          </a:solidFill>
                          <a:latin typeface="+mn-lt"/>
                          <a:ea typeface="+mn-ea"/>
                          <a:cs typeface="+mn-cs"/>
                        </a:rPr>
                        <a:t>Yok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smtClean="0">
                          <a:solidFill>
                            <a:schemeClr val="dk1"/>
                          </a:solidFill>
                          <a:latin typeface="+mn-lt"/>
                          <a:ea typeface="+mn-ea"/>
                          <a:cs typeface="+mn-cs"/>
                        </a:rPr>
                        <a:t>Yerel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454">
                <a:tc>
                  <a:txBody>
                    <a:bodyPr/>
                    <a:lstStyle/>
                    <a:p>
                      <a:r>
                        <a:rPr lang="tr-TR" sz="1100" dirty="0" smtClean="0">
                          <a:latin typeface="+mn-lt"/>
                        </a:rPr>
                        <a:t>İzmir</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dirty="0" smtClean="0">
                          <a:latin typeface="+mn-lt"/>
                        </a:rPr>
                        <a:t>Buca</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baseline="0" dirty="0" smtClean="0">
                          <a:solidFill>
                            <a:srgbClr val="002060"/>
                          </a:solidFill>
                          <a:latin typeface="+mn-lt"/>
                        </a:rPr>
                        <a:t>MTEGM</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baseline="0" smtClean="0">
                          <a:solidFill>
                            <a:srgbClr val="002060"/>
                          </a:solidFill>
                          <a:latin typeface="+mn-lt"/>
                        </a:rPr>
                        <a:t>AMP</a:t>
                      </a:r>
                    </a:p>
                    <a:p>
                      <a:r>
                        <a:rPr lang="tr-TR" sz="1100" baseline="0" smtClean="0">
                          <a:solidFill>
                            <a:srgbClr val="002060"/>
                          </a:solidFill>
                          <a:latin typeface="+mn-lt"/>
                        </a:rPr>
                        <a:t>ATP</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dirty="0" smtClean="0"/>
                        <a:t>Buca Şerife Bacı Mesleki Ve Teknik Anadolu Lisesi</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100" kern="1200" baseline="0" dirty="0" smtClean="0">
                        <a:solidFill>
                          <a:schemeClr val="dk1"/>
                        </a:solidFill>
                        <a:latin typeface="+mn-lt"/>
                        <a:ea typeface="+mn-ea"/>
                        <a:cs typeface="+mn-cs"/>
                      </a:endParaRPr>
                    </a:p>
                    <a:p>
                      <a:pPr algn="ctr"/>
                      <a:r>
                        <a:rPr lang="tr-TR" sz="1100" kern="1200" baseline="0" dirty="0" smtClean="0">
                          <a:solidFill>
                            <a:schemeClr val="dk1"/>
                          </a:solidFill>
                          <a:latin typeface="+mn-lt"/>
                          <a:ea typeface="+mn-ea"/>
                          <a:cs typeface="+mn-cs"/>
                        </a:rPr>
                        <a:t>Kız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smtClean="0">
                          <a:solidFill>
                            <a:schemeClr val="dk1"/>
                          </a:solidFill>
                          <a:latin typeface="+mn-lt"/>
                          <a:ea typeface="+mn-ea"/>
                          <a:cs typeface="+mn-cs"/>
                        </a:rPr>
                        <a:t>Yok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smtClean="0">
                          <a:solidFill>
                            <a:schemeClr val="dk1"/>
                          </a:solidFill>
                          <a:latin typeface="+mn-lt"/>
                          <a:ea typeface="+mn-ea"/>
                          <a:cs typeface="+mn-cs"/>
                        </a:rPr>
                        <a:t>Yerel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latin typeface="+mn-lt"/>
                        </a:rPr>
                        <a:t>İzmir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Gaziemir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MTEGM</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baseline="0" dirty="0" smtClean="0">
                          <a:solidFill>
                            <a:srgbClr val="002060"/>
                          </a:solidFill>
                          <a:latin typeface="+mn-lt"/>
                        </a:rPr>
                        <a:t>AMP</a:t>
                      </a:r>
                    </a:p>
                    <a:p>
                      <a:r>
                        <a:rPr lang="tr-TR" sz="1100" baseline="0" dirty="0" smtClean="0">
                          <a:solidFill>
                            <a:srgbClr val="002060"/>
                          </a:solidFill>
                          <a:latin typeface="+mn-lt"/>
                        </a:rPr>
                        <a:t>ATP</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dirty="0" smtClean="0"/>
                        <a:t>İMKB </a:t>
                      </a:r>
                      <a:r>
                        <a:rPr lang="tr-TR" sz="1100" kern="1200" baseline="0" dirty="0" smtClean="0">
                          <a:solidFill>
                            <a:schemeClr val="dk1"/>
                          </a:solidFill>
                          <a:latin typeface="+mn-lt"/>
                          <a:ea typeface="+mn-ea"/>
                          <a:cs typeface="+mn-cs"/>
                        </a:rPr>
                        <a:t>Mesleki ve Teknik Anadolu Lisesi</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dirty="0" smtClean="0">
                          <a:solidFill>
                            <a:schemeClr val="dk1"/>
                          </a:solidFill>
                          <a:latin typeface="+mn-lt"/>
                          <a:ea typeface="+mn-ea"/>
                          <a:cs typeface="+mn-cs"/>
                        </a:rPr>
                        <a:t>Kız/</a:t>
                      </a:r>
                    </a:p>
                    <a:p>
                      <a:pPr algn="ctr"/>
                      <a:r>
                        <a:rPr lang="tr-TR" sz="1100" kern="1200" baseline="0" dirty="0" smtClean="0">
                          <a:solidFill>
                            <a:schemeClr val="dk1"/>
                          </a:solidFill>
                          <a:latin typeface="+mn-lt"/>
                          <a:ea typeface="+mn-ea"/>
                          <a:cs typeface="+mn-cs"/>
                        </a:rPr>
                        <a:t>Erkek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dirty="0" smtClean="0">
                          <a:solidFill>
                            <a:schemeClr val="dk1"/>
                          </a:solidFill>
                          <a:latin typeface="+mn-lt"/>
                          <a:ea typeface="+mn-ea"/>
                          <a:cs typeface="+mn-cs"/>
                        </a:rPr>
                        <a:t>Yok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dirty="0" smtClean="0">
                          <a:solidFill>
                            <a:schemeClr val="dk1"/>
                          </a:solidFill>
                          <a:latin typeface="+mn-lt"/>
                          <a:ea typeface="+mn-ea"/>
                          <a:cs typeface="+mn-cs"/>
                        </a:rPr>
                        <a:t>Yerel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latin typeface="+mn-lt"/>
                        </a:rPr>
                        <a:t>İzmir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Gaziemir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MTEGM</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baseline="0" dirty="0" smtClean="0">
                          <a:solidFill>
                            <a:srgbClr val="002060"/>
                          </a:solidFill>
                          <a:latin typeface="+mn-lt"/>
                        </a:rPr>
                        <a:t>AMP</a:t>
                      </a:r>
                    </a:p>
                    <a:p>
                      <a:r>
                        <a:rPr lang="tr-TR" sz="1100" baseline="0" dirty="0" smtClean="0">
                          <a:solidFill>
                            <a:srgbClr val="002060"/>
                          </a:solidFill>
                          <a:latin typeface="+mn-lt"/>
                        </a:rPr>
                        <a:t>ATP</a:t>
                      </a:r>
                    </a:p>
                    <a:p>
                      <a:r>
                        <a:rPr lang="tr-TR" sz="1100" baseline="0" dirty="0" smtClean="0">
                          <a:solidFill>
                            <a:srgbClr val="002060"/>
                          </a:solidFill>
                          <a:latin typeface="+mn-lt"/>
                        </a:rPr>
                        <a:t>AL</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Abdülhamit Han Çok Programlı Anadolu Lisesi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dirty="0" smtClean="0">
                          <a:solidFill>
                            <a:schemeClr val="dk1"/>
                          </a:solidFill>
                          <a:latin typeface="+mn-lt"/>
                          <a:ea typeface="+mn-ea"/>
                          <a:cs typeface="+mn-cs"/>
                        </a:rPr>
                        <a:t>Kız/</a:t>
                      </a:r>
                    </a:p>
                    <a:p>
                      <a:pPr algn="ctr"/>
                      <a:r>
                        <a:rPr lang="tr-TR" sz="1100" kern="1200" baseline="0" dirty="0" smtClean="0">
                          <a:solidFill>
                            <a:schemeClr val="dk1"/>
                          </a:solidFill>
                          <a:latin typeface="+mn-lt"/>
                          <a:ea typeface="+mn-ea"/>
                          <a:cs typeface="+mn-cs"/>
                        </a:rPr>
                        <a:t>Erkek</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dirty="0" smtClean="0">
                          <a:solidFill>
                            <a:schemeClr val="dk1"/>
                          </a:solidFill>
                          <a:latin typeface="+mn-lt"/>
                          <a:ea typeface="+mn-ea"/>
                          <a:cs typeface="+mn-cs"/>
                        </a:rPr>
                        <a:t>Yok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dirty="0" smtClean="0">
                          <a:solidFill>
                            <a:schemeClr val="dk1"/>
                          </a:solidFill>
                          <a:latin typeface="+mn-lt"/>
                          <a:ea typeface="+mn-ea"/>
                          <a:cs typeface="+mn-cs"/>
                        </a:rPr>
                        <a:t>Yerel</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454">
                <a:tc>
                  <a:txBody>
                    <a:bodyPr/>
                    <a:lstStyle/>
                    <a:p>
                      <a:r>
                        <a:rPr lang="tr-TR" sz="1100" kern="1200" baseline="0" dirty="0" smtClean="0">
                          <a:solidFill>
                            <a:schemeClr val="dk1"/>
                          </a:solidFill>
                          <a:latin typeface="+mn-lt"/>
                          <a:ea typeface="+mn-ea"/>
                          <a:cs typeface="+mn-cs"/>
                        </a:rPr>
                        <a:t>İZMİR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Gaziemir</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MTEGM</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baseline="0" dirty="0" smtClean="0">
                          <a:solidFill>
                            <a:srgbClr val="002060"/>
                          </a:solidFill>
                          <a:latin typeface="+mn-lt"/>
                        </a:rPr>
                        <a:t>AMP</a:t>
                      </a:r>
                    </a:p>
                    <a:p>
                      <a:r>
                        <a:rPr lang="tr-TR" sz="1100" baseline="0" dirty="0" smtClean="0">
                          <a:solidFill>
                            <a:srgbClr val="002060"/>
                          </a:solidFill>
                          <a:latin typeface="+mn-lt"/>
                        </a:rPr>
                        <a:t>ATP</a:t>
                      </a:r>
                    </a:p>
                    <a:p>
                      <a:r>
                        <a:rPr lang="tr-TR" sz="1100" baseline="0" dirty="0" smtClean="0">
                          <a:solidFill>
                            <a:srgbClr val="002060"/>
                          </a:solidFill>
                          <a:latin typeface="+mn-lt"/>
                        </a:rPr>
                        <a:t>AL</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b="0" i="0" kern="1200" dirty="0" smtClean="0">
                          <a:solidFill>
                            <a:schemeClr val="dk1"/>
                          </a:solidFill>
                          <a:latin typeface="+mn-lt"/>
                          <a:ea typeface="+mn-ea"/>
                          <a:cs typeface="+mn-cs"/>
                        </a:rPr>
                        <a:t>Şehit Üsteğmen Murat Yıldız Çok Programlı Anadolu Lisesi</a:t>
                      </a:r>
                      <a:endParaRPr lang="tr-TR" sz="800"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dirty="0" smtClean="0">
                          <a:solidFill>
                            <a:schemeClr val="dk1"/>
                          </a:solidFill>
                          <a:latin typeface="+mn-lt"/>
                          <a:ea typeface="+mn-ea"/>
                          <a:cs typeface="+mn-cs"/>
                        </a:rPr>
                        <a:t>Kız/</a:t>
                      </a:r>
                    </a:p>
                    <a:p>
                      <a:pPr algn="ctr"/>
                      <a:r>
                        <a:rPr lang="tr-TR" sz="1100" kern="1200" baseline="0" dirty="0" smtClean="0">
                          <a:solidFill>
                            <a:schemeClr val="dk1"/>
                          </a:solidFill>
                          <a:latin typeface="+mn-lt"/>
                          <a:ea typeface="+mn-ea"/>
                          <a:cs typeface="+mn-cs"/>
                        </a:rPr>
                        <a:t>Erkek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dirty="0" smtClean="0">
                          <a:solidFill>
                            <a:schemeClr val="dk1"/>
                          </a:solidFill>
                          <a:latin typeface="+mn-lt"/>
                          <a:ea typeface="+mn-ea"/>
                          <a:cs typeface="+mn-cs"/>
                        </a:rPr>
                        <a:t>Yok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dirty="0" smtClean="0">
                          <a:solidFill>
                            <a:schemeClr val="dk1"/>
                          </a:solidFill>
                          <a:latin typeface="+mn-lt"/>
                          <a:ea typeface="+mn-ea"/>
                          <a:cs typeface="+mn-cs"/>
                        </a:rPr>
                        <a:t>Yerel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454">
                <a:tc>
                  <a:txBody>
                    <a:bodyPr/>
                    <a:lstStyle/>
                    <a:p>
                      <a:r>
                        <a:rPr lang="tr-TR" sz="1100" kern="1200" baseline="0" dirty="0" smtClean="0">
                          <a:solidFill>
                            <a:schemeClr val="dk1"/>
                          </a:solidFill>
                          <a:latin typeface="+mn-lt"/>
                          <a:ea typeface="+mn-ea"/>
                          <a:cs typeface="+mn-cs"/>
                        </a:rPr>
                        <a:t>İZMİR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Gaziemir</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MTEGM</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baseline="0" dirty="0" smtClean="0">
                          <a:solidFill>
                            <a:srgbClr val="002060"/>
                          </a:solidFill>
                          <a:latin typeface="+mn-lt"/>
                        </a:rPr>
                        <a:t>AMP</a:t>
                      </a:r>
                    </a:p>
                    <a:p>
                      <a:r>
                        <a:rPr lang="tr-TR" sz="1100" baseline="0" dirty="0" smtClean="0">
                          <a:solidFill>
                            <a:srgbClr val="002060"/>
                          </a:solidFill>
                          <a:latin typeface="+mn-lt"/>
                        </a:rPr>
                        <a:t>ATP</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Gaziemir Şehit Serhat </a:t>
                      </a:r>
                      <a:r>
                        <a:rPr lang="tr-TR" sz="1100" kern="1200" baseline="0" dirty="0" err="1" smtClean="0">
                          <a:solidFill>
                            <a:schemeClr val="dk1"/>
                          </a:solidFill>
                          <a:latin typeface="+mn-lt"/>
                          <a:ea typeface="+mn-ea"/>
                          <a:cs typeface="+mn-cs"/>
                        </a:rPr>
                        <a:t>Sığnak</a:t>
                      </a:r>
                      <a:r>
                        <a:rPr lang="tr-TR" sz="1100" kern="1200" baseline="0" dirty="0" smtClean="0">
                          <a:solidFill>
                            <a:schemeClr val="dk1"/>
                          </a:solidFill>
                          <a:latin typeface="+mn-lt"/>
                          <a:ea typeface="+mn-ea"/>
                          <a:cs typeface="+mn-cs"/>
                        </a:rPr>
                        <a:t> Mesleki ve Teknik Anadolu Lisesi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dirty="0" smtClean="0">
                          <a:solidFill>
                            <a:schemeClr val="dk1"/>
                          </a:solidFill>
                          <a:latin typeface="+mn-lt"/>
                          <a:ea typeface="+mn-ea"/>
                          <a:cs typeface="+mn-cs"/>
                        </a:rPr>
                        <a:t>Kız/</a:t>
                      </a:r>
                    </a:p>
                    <a:p>
                      <a:pPr algn="ctr"/>
                      <a:r>
                        <a:rPr lang="tr-TR" sz="1100" kern="1200" baseline="0" dirty="0" smtClean="0">
                          <a:solidFill>
                            <a:schemeClr val="dk1"/>
                          </a:solidFill>
                          <a:latin typeface="+mn-lt"/>
                          <a:ea typeface="+mn-ea"/>
                          <a:cs typeface="+mn-cs"/>
                        </a:rPr>
                        <a:t>Erkek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dirty="0" smtClean="0">
                          <a:solidFill>
                            <a:schemeClr val="dk1"/>
                          </a:solidFill>
                          <a:latin typeface="+mn-lt"/>
                          <a:ea typeface="+mn-ea"/>
                          <a:cs typeface="+mn-cs"/>
                        </a:rPr>
                        <a:t>Yok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kern="1200" baseline="0" dirty="0" smtClean="0">
                          <a:solidFill>
                            <a:schemeClr val="dk1"/>
                          </a:solidFill>
                          <a:latin typeface="+mn-lt"/>
                          <a:ea typeface="+mn-ea"/>
                          <a:cs typeface="+mn-cs"/>
                        </a:rPr>
                        <a:t>Yerel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Dikdörtgen 3"/>
          <p:cNvSpPr/>
          <p:nvPr/>
        </p:nvSpPr>
        <p:spPr>
          <a:xfrm>
            <a:off x="306320" y="116632"/>
            <a:ext cx="8560357"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2400" b="1" dirty="0" smtClean="0">
                <a:ln w="11430"/>
                <a:solidFill>
                  <a:srgbClr val="C00000"/>
                </a:solidFill>
                <a:effectLst>
                  <a:outerShdw blurRad="80000" dist="40000" dir="5040000" algn="tl">
                    <a:srgbClr val="000000">
                      <a:alpha val="30000"/>
                    </a:srgbClr>
                  </a:outerShdw>
                </a:effectLst>
              </a:rPr>
              <a:t>Sınavsız Öğrenci Alan Buca ve Gaziemir’deki</a:t>
            </a:r>
          </a:p>
          <a:p>
            <a:pPr algn="ctr"/>
            <a:r>
              <a:rPr lang="tr-TR" sz="2400" b="1" dirty="0" smtClean="0">
                <a:ln w="11430"/>
                <a:solidFill>
                  <a:srgbClr val="C00000"/>
                </a:solidFill>
                <a:effectLst>
                  <a:outerShdw blurRad="80000" dist="40000" dir="5040000" algn="tl">
                    <a:srgbClr val="000000">
                      <a:alpha val="30000"/>
                    </a:srgbClr>
                  </a:outerShdw>
                </a:effectLst>
              </a:rPr>
              <a:t>Mesleki Ve Teknik Anadolu Liseleri-Çok Programlı Anadolu Liseleri</a:t>
            </a:r>
            <a:endParaRPr lang="tr-TR" sz="2400" b="1" cap="none" spc="0" dirty="0">
              <a:ln w="11430"/>
              <a:solidFill>
                <a:srgbClr val="C00000"/>
              </a:solidFill>
              <a:effectLst>
                <a:outerShdw blurRad="80000" dist="40000" dir="5040000" algn="tl">
                  <a:srgbClr val="000000">
                    <a:alpha val="30000"/>
                  </a:srgb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95536" y="1628800"/>
            <a:ext cx="8352928" cy="4824536"/>
          </a:xfrm>
        </p:spPr>
        <p:txBody>
          <a:bodyPr>
            <a:normAutofit fontScale="85000" lnSpcReduction="20000"/>
          </a:bodyPr>
          <a:lstStyle/>
          <a:p>
            <a:pPr marL="0" indent="0">
              <a:buNone/>
            </a:pPr>
            <a:r>
              <a:rPr lang="tr-TR" altLang="tr-TR" b="1" dirty="0" smtClean="0"/>
              <a:t>EĞİTİMİN </a:t>
            </a:r>
            <a:r>
              <a:rPr lang="tr-TR" altLang="tr-TR" b="1" dirty="0"/>
              <a:t>AMACI VE ŞEKLİ   </a:t>
            </a:r>
          </a:p>
          <a:p>
            <a:pPr>
              <a:buFont typeface="Wingdings" pitchFamily="2" charset="2"/>
              <a:buChar char="q"/>
            </a:pPr>
            <a:r>
              <a:rPr lang="tr-TR" altLang="tr-TR" dirty="0"/>
              <a:t>1739 Sayılı Milli Eğitim Temel Kanunu’nun 32’nci maddesi hükmü gereği, İmamlık, Hatiplik ve Kur’an Kursu Öğreticiliği konularında görevli elemanları yetiştirmek üzere Milli Eğitim Bakanlığınca açılan ortaöğretim sistemi içinde yer alan, hem mesleğe hem de yükseköğretime hazırlayan ortaöğretim kurumlarıdır.</a:t>
            </a:r>
          </a:p>
          <a:p>
            <a:pPr marL="0" indent="0">
              <a:buNone/>
            </a:pPr>
            <a:r>
              <a:rPr lang="tr-TR" altLang="tr-TR" dirty="0"/>
              <a:t>EĞİTİMİN SÜRESİ: Öğretim süresi 4 yıldır</a:t>
            </a:r>
            <a:r>
              <a:rPr lang="tr-TR" altLang="tr-TR" dirty="0" smtClean="0"/>
              <a:t>.</a:t>
            </a:r>
            <a:r>
              <a:rPr lang="tr-TR" altLang="tr-TR" dirty="0"/>
              <a:t> </a:t>
            </a:r>
            <a:endParaRPr lang="tr-TR" altLang="tr-TR" dirty="0" smtClean="0"/>
          </a:p>
          <a:p>
            <a:pPr marL="0" indent="0">
              <a:buNone/>
            </a:pPr>
            <a:r>
              <a:rPr lang="tr-TR" altLang="tr-TR" b="1" dirty="0" smtClean="0"/>
              <a:t>MEZUNİYET </a:t>
            </a:r>
            <a:r>
              <a:rPr lang="tr-TR" altLang="tr-TR" b="1" dirty="0"/>
              <a:t>SONRASI İŞ İMKÂNLARI </a:t>
            </a:r>
          </a:p>
          <a:p>
            <a:pPr>
              <a:buFont typeface="Wingdings" pitchFamily="2" charset="2"/>
              <a:buChar char="q"/>
            </a:pPr>
            <a:r>
              <a:rPr lang="tr-TR" altLang="tr-TR" dirty="0"/>
              <a:t>Anadolu İmam-Hatip Liselerinden mezun olanlar, </a:t>
            </a:r>
            <a:r>
              <a:rPr lang="tr-TR" altLang="tr-TR" dirty="0" smtClean="0"/>
              <a:t>YKS </a:t>
            </a:r>
            <a:r>
              <a:rPr lang="tr-TR" altLang="tr-TR" dirty="0"/>
              <a:t>sonucuna göre hem kendi alanlarında, hem de diğer alanlardaki kazandıkları yükseköğretim programlarına devam edebilmekte, İlahiyat Fakülteleri ile Din Kültürü ve Ahlak Bilgisi Öğretmenliği bölümlerini tercih edenlerde ek puan alabilmektedirler. </a:t>
            </a:r>
          </a:p>
          <a:p>
            <a:pPr marL="0" indent="0">
              <a:buNone/>
            </a:pPr>
            <a:endParaRPr lang="tr-TR" altLang="tr-TR" dirty="0"/>
          </a:p>
          <a:p>
            <a:pPr eaLnBrk="1" hangingPunct="1">
              <a:buFont typeface="Wingdings" pitchFamily="2" charset="2"/>
              <a:buChar char="q"/>
            </a:pPr>
            <a:endParaRPr lang="tr-TR" altLang="tr-TR" dirty="0" smtClean="0"/>
          </a:p>
        </p:txBody>
      </p:sp>
      <p:sp>
        <p:nvSpPr>
          <p:cNvPr id="6" name="Rectangle 2"/>
          <p:cNvSpPr>
            <a:spLocks noGrp="1" noChangeArrowheads="1"/>
          </p:cNvSpPr>
          <p:nvPr>
            <p:ph type="title"/>
          </p:nvPr>
        </p:nvSpPr>
        <p:spPr>
          <a:xfrm>
            <a:off x="1115616" y="525342"/>
            <a:ext cx="7239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r>
              <a:rPr lang="tr-TR" altLang="tr-T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İMAM HATİP LİSELERİ</a:t>
            </a:r>
          </a:p>
        </p:txBody>
      </p:sp>
      <p:pic>
        <p:nvPicPr>
          <p:cNvPr id="1026" name="Picture 2" descr="http://www.samethoca.com/resim/ihl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8471" y="764704"/>
            <a:ext cx="1385483" cy="1224136"/>
          </a:xfrm>
          <a:prstGeom prst="ellipse">
            <a:avLst/>
          </a:prstGeom>
          <a:noFill/>
          <a:extLst>
            <a:ext uri="{909E8E84-426E-40DD-AFC4-6F175D3DCCD1}">
              <a14:hiddenFill xmlns:a14="http://schemas.microsoft.com/office/drawing/2010/main">
                <a:solidFill>
                  <a:srgbClr val="FFFFFF"/>
                </a:solidFill>
              </a14:hiddenFill>
            </a:ext>
          </a:extLst>
        </p:spPr>
      </p:pic>
      <p:sp>
        <p:nvSpPr>
          <p:cNvPr id="5" name="4 Veri Yer Tutucusu"/>
          <p:cNvSpPr>
            <a:spLocks noGrp="1"/>
          </p:cNvSpPr>
          <p:nvPr>
            <p:ph type="dt" sz="half" idx="10"/>
          </p:nvPr>
        </p:nvSpPr>
        <p:spPr/>
        <p:txBody>
          <a:bodyPr/>
          <a:lstStyle/>
          <a:p>
            <a:fld id="{48B76E16-D4F1-443E-999B-C275F157E87B}" type="datetime1">
              <a:rPr lang="tr-TR" smtClean="0"/>
              <a:pPr/>
              <a:t>24.04.2023</a:t>
            </a:fld>
            <a:endParaRPr lang="tr-TR"/>
          </a:p>
        </p:txBody>
      </p:sp>
      <p:sp>
        <p:nvSpPr>
          <p:cNvPr id="7" name="6 Altbilgi Yer Tutucusu"/>
          <p:cNvSpPr>
            <a:spLocks noGrp="1"/>
          </p:cNvSpPr>
          <p:nvPr>
            <p:ph type="ftr" sz="quarter" idx="12"/>
          </p:nvPr>
        </p:nvSpPr>
        <p:spPr/>
        <p:txBody>
          <a:bodyPr/>
          <a:lstStyle/>
          <a:p>
            <a:r>
              <a:rPr lang="tr-TR" smtClean="0"/>
              <a:t>N.ÜNLÜ</a:t>
            </a:r>
            <a:endParaRPr lang="tr-TR"/>
          </a:p>
        </p:txBody>
      </p:sp>
      <p:sp>
        <p:nvSpPr>
          <p:cNvPr id="8" name="7 Slayt Numarası Yer Tutucusu"/>
          <p:cNvSpPr>
            <a:spLocks noGrp="1"/>
          </p:cNvSpPr>
          <p:nvPr>
            <p:ph type="sldNum" sz="quarter" idx="11"/>
          </p:nvPr>
        </p:nvSpPr>
        <p:spPr/>
        <p:txBody>
          <a:bodyPr/>
          <a:lstStyle/>
          <a:p>
            <a:fld id="{F302176B-0E47-46AC-8F43-DAB4B8A37D06}" type="slidenum">
              <a:rPr lang="tr-TR" smtClean="0"/>
              <a:pPr/>
              <a:t>32</a:t>
            </a:fld>
            <a:endParaRPr lang="tr-TR"/>
          </a:p>
        </p:txBody>
      </p:sp>
    </p:spTree>
    <p:extLst>
      <p:ext uri="{BB962C8B-B14F-4D97-AF65-F5344CB8AC3E}">
        <p14:creationId xmlns:p14="http://schemas.microsoft.com/office/powerpoint/2010/main" val="2025413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179512" y="1196752"/>
            <a:ext cx="7992888" cy="4824536"/>
          </a:xfrm>
        </p:spPr>
        <p:txBody>
          <a:bodyPr>
            <a:noAutofit/>
          </a:bodyPr>
          <a:lstStyle/>
          <a:p>
            <a:pPr marL="0" indent="0">
              <a:buNone/>
            </a:pPr>
            <a:r>
              <a:rPr lang="tr-TR" altLang="tr-TR" sz="2000" b="1" dirty="0"/>
              <a:t>EĞİTİMİN İÇERİĞİ : </a:t>
            </a:r>
            <a:r>
              <a:rPr lang="tr-TR" altLang="tr-TR" sz="2000" dirty="0"/>
              <a:t>Anadolu imam hatip meslek liselerinde genel kültür derslerinin yanı sıra dini ağırlıklı </a:t>
            </a:r>
            <a:r>
              <a:rPr lang="tr-TR" altLang="tr-TR" sz="2000" dirty="0" smtClean="0"/>
              <a:t>Kuran-ı </a:t>
            </a:r>
            <a:r>
              <a:rPr lang="tr-TR" altLang="tr-TR" sz="2000" dirty="0"/>
              <a:t>Kerim, Arapça, Hadis, Fıkıh, Tefsir, İslam Tarihi öğretim programı, Karşılaştırmalı Dinler Tarihi dersi vb. meslek dersleri de verilmektedir. </a:t>
            </a:r>
          </a:p>
          <a:p>
            <a:pPr>
              <a:buFont typeface="Wingdings" pitchFamily="2" charset="2"/>
              <a:buChar char="q"/>
            </a:pPr>
            <a:r>
              <a:rPr lang="tr-TR" altLang="tr-TR" sz="2000" dirty="0" smtClean="0"/>
              <a:t>Meslek </a:t>
            </a:r>
            <a:r>
              <a:rPr lang="tr-TR" altLang="tr-TR" sz="2000" dirty="0"/>
              <a:t>derslerinde vaiz uygulamalarına hazırlık yapılır.</a:t>
            </a:r>
          </a:p>
          <a:p>
            <a:pPr>
              <a:buFont typeface="Wingdings" pitchFamily="2" charset="2"/>
              <a:buChar char="q"/>
            </a:pPr>
            <a:r>
              <a:rPr lang="tr-TR" altLang="tr-TR" sz="2000" dirty="0"/>
              <a:t>Anadolu imam hatip meslek liselerinde bölüm /alan/  dal ayrımı yoktur.</a:t>
            </a:r>
          </a:p>
          <a:p>
            <a:pPr>
              <a:buFont typeface="Wingdings" pitchFamily="2" charset="2"/>
              <a:buChar char="q"/>
            </a:pPr>
            <a:r>
              <a:rPr lang="tr-TR" altLang="tr-TR" sz="2000" dirty="0"/>
              <a:t>Anadil ve yabancı dil kullanım becerilerini geliştirecek “</a:t>
            </a:r>
            <a:r>
              <a:rPr lang="tr-TR" altLang="tr-TR" sz="2000" dirty="0" smtClean="0"/>
              <a:t>dil laboratuvarları</a:t>
            </a:r>
            <a:r>
              <a:rPr lang="tr-TR" altLang="tr-TR" sz="2000" dirty="0"/>
              <a:t>”,</a:t>
            </a:r>
          </a:p>
          <a:p>
            <a:pPr>
              <a:buFont typeface="Wingdings" pitchFamily="2" charset="2"/>
              <a:buChar char="q"/>
            </a:pPr>
            <a:r>
              <a:rPr lang="tr-TR" altLang="tr-TR" sz="2000" dirty="0"/>
              <a:t>Öğrencilerin boş zamanlarında kendi kendilerine çeşitli öğretim kasetlerini kullanarak dinleyebilecekleri veya çeşitli videokasetlerin izleyebilecekleri “medya (öğrenme) masası”,</a:t>
            </a:r>
          </a:p>
          <a:p>
            <a:pPr>
              <a:buFont typeface="Wingdings" pitchFamily="2" charset="2"/>
              <a:buChar char="q"/>
            </a:pPr>
            <a:r>
              <a:rPr lang="tr-TR" altLang="tr-TR" sz="2000" dirty="0" smtClean="0"/>
              <a:t>Öğrenciler </a:t>
            </a:r>
            <a:r>
              <a:rPr lang="tr-TR" altLang="tr-TR" sz="2000" dirty="0"/>
              <a:t>mesleki alanda, fen bilimlerinde, güzel sanatlarda, sosyal ve kültürel konularda proje çalışmaları yapmaya teşvik edilmektedir. </a:t>
            </a:r>
          </a:p>
          <a:p>
            <a:pPr>
              <a:buFont typeface="Wingdings" pitchFamily="2" charset="2"/>
              <a:buChar char="q"/>
            </a:pPr>
            <a:r>
              <a:rPr lang="tr-TR" altLang="tr-TR" sz="2000" dirty="0"/>
              <a:t>Din öğretiminin bilimsel yöntemlerle desteklenerek derslerin işlendiği teknik donanımlı öğrenme ortamlarında geleceğin aydın din görevlileri yetiştirilmektedir.</a:t>
            </a:r>
          </a:p>
          <a:p>
            <a:pPr eaLnBrk="1" hangingPunct="1">
              <a:buFont typeface="Wingdings" pitchFamily="2" charset="2"/>
              <a:buChar char="q"/>
            </a:pPr>
            <a:endParaRPr lang="tr-TR" altLang="tr-TR" sz="2000" dirty="0" smtClean="0"/>
          </a:p>
        </p:txBody>
      </p:sp>
      <p:sp>
        <p:nvSpPr>
          <p:cNvPr id="6" name="Rectangle 2"/>
          <p:cNvSpPr>
            <a:spLocks noGrp="1" noChangeArrowheads="1"/>
          </p:cNvSpPr>
          <p:nvPr>
            <p:ph type="title"/>
          </p:nvPr>
        </p:nvSpPr>
        <p:spPr>
          <a:xfrm>
            <a:off x="1049422" y="269776"/>
            <a:ext cx="7239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r>
              <a:rPr lang="tr-TR" altLang="tr-T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İMAM HATİP LİSELERİ</a:t>
            </a:r>
          </a:p>
        </p:txBody>
      </p:sp>
      <p:pic>
        <p:nvPicPr>
          <p:cNvPr id="5" name="Picture 2" descr="http://www.samethoca.com/resim/ihl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8471" y="764704"/>
            <a:ext cx="1385483" cy="1224136"/>
          </a:xfrm>
          <a:prstGeom prst="ellipse">
            <a:avLst/>
          </a:prstGeom>
          <a:noFill/>
          <a:extLst>
            <a:ext uri="{909E8E84-426E-40DD-AFC4-6F175D3DCCD1}">
              <a14:hiddenFill xmlns:a14="http://schemas.microsoft.com/office/drawing/2010/main">
                <a:solidFill>
                  <a:srgbClr val="FFFFFF"/>
                </a:solidFill>
              </a14:hiddenFill>
            </a:ext>
          </a:extLst>
        </p:spPr>
      </p:pic>
      <p:sp>
        <p:nvSpPr>
          <p:cNvPr id="7" name="6 Veri Yer Tutucusu"/>
          <p:cNvSpPr>
            <a:spLocks noGrp="1"/>
          </p:cNvSpPr>
          <p:nvPr>
            <p:ph type="dt" sz="half" idx="10"/>
          </p:nvPr>
        </p:nvSpPr>
        <p:spPr/>
        <p:txBody>
          <a:bodyPr/>
          <a:lstStyle/>
          <a:p>
            <a:fld id="{986DBC96-FB0A-43C6-8E40-5FD1BE8225E5}" type="datetime1">
              <a:rPr lang="tr-TR" smtClean="0"/>
              <a:pPr/>
              <a:t>24.04.2023</a:t>
            </a:fld>
            <a:endParaRPr lang="tr-TR"/>
          </a:p>
        </p:txBody>
      </p:sp>
      <p:sp>
        <p:nvSpPr>
          <p:cNvPr id="8" name="7 Altbilgi Yer Tutucusu"/>
          <p:cNvSpPr>
            <a:spLocks noGrp="1"/>
          </p:cNvSpPr>
          <p:nvPr>
            <p:ph type="ftr" sz="quarter" idx="12"/>
          </p:nvPr>
        </p:nvSpPr>
        <p:spPr/>
        <p:txBody>
          <a:bodyPr/>
          <a:lstStyle/>
          <a:p>
            <a:r>
              <a:rPr lang="tr-TR" smtClean="0"/>
              <a:t>N.ÜNLÜ</a:t>
            </a:r>
            <a:endParaRPr lang="tr-TR"/>
          </a:p>
        </p:txBody>
      </p:sp>
      <p:sp>
        <p:nvSpPr>
          <p:cNvPr id="9" name="8 Slayt Numarası Yer Tutucusu"/>
          <p:cNvSpPr>
            <a:spLocks noGrp="1"/>
          </p:cNvSpPr>
          <p:nvPr>
            <p:ph type="sldNum" sz="quarter" idx="11"/>
          </p:nvPr>
        </p:nvSpPr>
        <p:spPr/>
        <p:txBody>
          <a:bodyPr/>
          <a:lstStyle/>
          <a:p>
            <a:fld id="{F302176B-0E47-46AC-8F43-DAB4B8A37D06}" type="slidenum">
              <a:rPr lang="tr-TR" smtClean="0"/>
              <a:pPr/>
              <a:t>33</a:t>
            </a:fld>
            <a:endParaRPr lang="tr-TR"/>
          </a:p>
        </p:txBody>
      </p:sp>
    </p:spTree>
    <p:extLst>
      <p:ext uri="{BB962C8B-B14F-4D97-AF65-F5344CB8AC3E}">
        <p14:creationId xmlns:p14="http://schemas.microsoft.com/office/powerpoint/2010/main" val="23715371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EAF96095-26B6-41B5-804B-71D7ED444B3F}" type="datetime1">
              <a:rPr lang="tr-TR" smtClean="0"/>
              <a:pPr/>
              <a:t>24.04.2023</a:t>
            </a:fld>
            <a:endParaRPr lang="tr-TR"/>
          </a:p>
        </p:txBody>
      </p:sp>
      <p:sp>
        <p:nvSpPr>
          <p:cNvPr id="5" name="4 Slayt Numarası Yer Tutucusu"/>
          <p:cNvSpPr>
            <a:spLocks noGrp="1"/>
          </p:cNvSpPr>
          <p:nvPr>
            <p:ph type="sldNum" sz="quarter" idx="11"/>
          </p:nvPr>
        </p:nvSpPr>
        <p:spPr/>
        <p:txBody>
          <a:bodyPr/>
          <a:lstStyle/>
          <a:p>
            <a:fld id="{F302176B-0E47-46AC-8F43-DAB4B8A37D06}" type="slidenum">
              <a:rPr lang="tr-TR" smtClean="0"/>
              <a:pPr/>
              <a:t>34</a:t>
            </a:fld>
            <a:endParaRPr lang="tr-TR"/>
          </a:p>
        </p:txBody>
      </p:sp>
      <p:sp>
        <p:nvSpPr>
          <p:cNvPr id="6" name="5 Altbilgi Yer Tutucusu"/>
          <p:cNvSpPr>
            <a:spLocks noGrp="1"/>
          </p:cNvSpPr>
          <p:nvPr>
            <p:ph type="ftr" sz="quarter" idx="12"/>
          </p:nvPr>
        </p:nvSpPr>
        <p:spPr/>
        <p:txBody>
          <a:bodyPr/>
          <a:lstStyle/>
          <a:p>
            <a:r>
              <a:rPr lang="tr-TR" smtClean="0"/>
              <a:t>N.ÜNLÜ</a:t>
            </a:r>
            <a:endParaRPr lang="tr-TR"/>
          </a:p>
        </p:txBody>
      </p:sp>
      <p:sp>
        <p:nvSpPr>
          <p:cNvPr id="8" name="7 Dikdörtgen"/>
          <p:cNvSpPr/>
          <p:nvPr/>
        </p:nvSpPr>
        <p:spPr>
          <a:xfrm>
            <a:off x="2123728" y="116632"/>
            <a:ext cx="4572000" cy="646331"/>
          </a:xfrm>
          <a:prstGeom prst="rect">
            <a:avLst/>
          </a:prstGeom>
        </p:spPr>
        <p:txBody>
          <a:bodyPr>
            <a:spAutoFit/>
          </a:bodyPr>
          <a:lstStyle/>
          <a:p>
            <a:pPr algn="ctr"/>
            <a:r>
              <a:rPr lang="tr-TR" b="1" dirty="0" smtClean="0">
                <a:ln w="11430"/>
                <a:solidFill>
                  <a:srgbClr val="C00000"/>
                </a:solidFill>
                <a:effectLst>
                  <a:outerShdw blurRad="80000" dist="40000" dir="5040000" algn="tl">
                    <a:srgbClr val="000000">
                      <a:alpha val="30000"/>
                    </a:srgbClr>
                  </a:outerShdw>
                </a:effectLst>
              </a:rPr>
              <a:t>Sınav İle Öğrenci Alan Buca ve Gaziemir’deki</a:t>
            </a:r>
          </a:p>
          <a:p>
            <a:pPr algn="ctr"/>
            <a:r>
              <a:rPr lang="tr-TR" b="1" dirty="0" smtClean="0">
                <a:ln w="11430"/>
                <a:solidFill>
                  <a:srgbClr val="C00000"/>
                </a:solidFill>
                <a:effectLst>
                  <a:outerShdw blurRad="80000" dist="40000" dir="5040000" algn="tl">
                    <a:srgbClr val="000000">
                      <a:alpha val="30000"/>
                    </a:srgbClr>
                  </a:outerShdw>
                </a:effectLst>
              </a:rPr>
              <a:t>Anadolu İmam Hatip Liseleri</a:t>
            </a:r>
            <a:endParaRPr lang="tr-TR" b="1" dirty="0">
              <a:ln w="11430"/>
              <a:solidFill>
                <a:srgbClr val="C00000"/>
              </a:solidFill>
              <a:effectLst>
                <a:outerShdw blurRad="80000" dist="40000" dir="5040000" algn="tl">
                  <a:srgbClr val="000000">
                    <a:alpha val="30000"/>
                  </a:srgbClr>
                </a:outerShdw>
              </a:effectLst>
            </a:endParaRPr>
          </a:p>
        </p:txBody>
      </p:sp>
      <p:sp>
        <p:nvSpPr>
          <p:cNvPr id="9" name="8 Dikdörtgen"/>
          <p:cNvSpPr/>
          <p:nvPr/>
        </p:nvSpPr>
        <p:spPr>
          <a:xfrm>
            <a:off x="2267744" y="3284984"/>
            <a:ext cx="4572000" cy="646331"/>
          </a:xfrm>
          <a:prstGeom prst="rect">
            <a:avLst/>
          </a:prstGeom>
        </p:spPr>
        <p:txBody>
          <a:bodyPr>
            <a:spAutoFit/>
          </a:bodyPr>
          <a:lstStyle/>
          <a:p>
            <a:pPr algn="ctr"/>
            <a:r>
              <a:rPr lang="tr-TR" b="1" dirty="0" smtClean="0">
                <a:ln w="11430"/>
                <a:solidFill>
                  <a:srgbClr val="C00000"/>
                </a:solidFill>
                <a:effectLst>
                  <a:outerShdw blurRad="80000" dist="40000" dir="5040000" algn="tl">
                    <a:srgbClr val="000000">
                      <a:alpha val="30000"/>
                    </a:srgbClr>
                  </a:outerShdw>
                </a:effectLst>
              </a:rPr>
              <a:t>Sınavsız Öğrenci Alan Buca ve Gaziemir’deki</a:t>
            </a:r>
          </a:p>
          <a:p>
            <a:pPr algn="ctr"/>
            <a:r>
              <a:rPr lang="tr-TR" b="1" dirty="0" smtClean="0">
                <a:ln w="11430"/>
                <a:solidFill>
                  <a:srgbClr val="C00000"/>
                </a:solidFill>
                <a:effectLst>
                  <a:outerShdw blurRad="80000" dist="40000" dir="5040000" algn="tl">
                    <a:srgbClr val="000000">
                      <a:alpha val="30000"/>
                    </a:srgbClr>
                  </a:outerShdw>
                </a:effectLst>
              </a:rPr>
              <a:t>Anadolu İmam Hatip Liseleri</a:t>
            </a:r>
            <a:endParaRPr lang="tr-TR" b="1" dirty="0">
              <a:ln w="11430"/>
              <a:solidFill>
                <a:srgbClr val="C00000"/>
              </a:solidFill>
              <a:effectLst>
                <a:outerShdw blurRad="80000" dist="40000" dir="5040000" algn="tl">
                  <a:srgbClr val="000000">
                    <a:alpha val="30000"/>
                  </a:srgbClr>
                </a:outerShdw>
              </a:effectLst>
            </a:endParaRPr>
          </a:p>
        </p:txBody>
      </p:sp>
      <p:graphicFrame>
        <p:nvGraphicFramePr>
          <p:cNvPr id="10" name="9 Tablo"/>
          <p:cNvGraphicFramePr>
            <a:graphicFrameLocks noGrp="1"/>
          </p:cNvGraphicFramePr>
          <p:nvPr>
            <p:extLst>
              <p:ext uri="{D42A27DB-BD31-4B8C-83A1-F6EECF244321}">
                <p14:modId xmlns:p14="http://schemas.microsoft.com/office/powerpoint/2010/main" val="1675406380"/>
              </p:ext>
            </p:extLst>
          </p:nvPr>
        </p:nvGraphicFramePr>
        <p:xfrm>
          <a:off x="323528" y="4149080"/>
          <a:ext cx="8712968" cy="1447362"/>
        </p:xfrm>
        <a:graphic>
          <a:graphicData uri="http://schemas.openxmlformats.org/drawingml/2006/table">
            <a:tbl>
              <a:tblPr firstRow="1" bandRow="1">
                <a:tableStyleId>{5C22544A-7EE6-4342-B048-85BDC9FD1C3A}</a:tableStyleId>
              </a:tblPr>
              <a:tblGrid>
                <a:gridCol w="792088"/>
                <a:gridCol w="792088"/>
                <a:gridCol w="758810"/>
                <a:gridCol w="658963"/>
                <a:gridCol w="2110619"/>
                <a:gridCol w="648072"/>
                <a:gridCol w="720080"/>
                <a:gridCol w="864096"/>
                <a:gridCol w="576064"/>
                <a:gridCol w="792088"/>
              </a:tblGrid>
              <a:tr h="482454">
                <a:tc>
                  <a:txBody>
                    <a:bodyPr/>
                    <a:lstStyle/>
                    <a:p>
                      <a:r>
                        <a:rPr lang="tr-TR" sz="1050" dirty="0" smtClean="0"/>
                        <a:t>İl</a:t>
                      </a:r>
                      <a:endParaRPr lang="tr-TR"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050" dirty="0" smtClean="0"/>
                        <a:t>İlçe</a:t>
                      </a:r>
                      <a:endParaRPr lang="tr-TR"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050" b="1" kern="1200" baseline="0" dirty="0" smtClean="0">
                          <a:solidFill>
                            <a:schemeClr val="lt1"/>
                          </a:solidFill>
                          <a:latin typeface="+mn-lt"/>
                          <a:ea typeface="+mn-ea"/>
                          <a:cs typeface="+mn-cs"/>
                        </a:rPr>
                        <a:t>Genel</a:t>
                      </a:r>
                    </a:p>
                    <a:p>
                      <a:r>
                        <a:rPr lang="tr-TR" sz="1050" b="1" kern="1200" baseline="0" dirty="0" smtClean="0">
                          <a:solidFill>
                            <a:schemeClr val="lt1"/>
                          </a:solidFill>
                          <a:latin typeface="+mn-lt"/>
                          <a:ea typeface="+mn-ea"/>
                          <a:cs typeface="+mn-cs"/>
                        </a:rPr>
                        <a:t>Müdürlük</a:t>
                      </a:r>
                      <a:endParaRPr lang="tr-TR"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050" b="1" kern="1200" baseline="0" dirty="0" smtClean="0">
                          <a:solidFill>
                            <a:schemeClr val="lt1"/>
                          </a:solidFill>
                          <a:latin typeface="+mn-lt"/>
                          <a:ea typeface="+mn-ea"/>
                          <a:cs typeface="+mn-cs"/>
                        </a:rPr>
                        <a:t>Okulun</a:t>
                      </a:r>
                    </a:p>
                    <a:p>
                      <a:r>
                        <a:rPr lang="tr-TR" sz="1050" b="1" kern="1200" baseline="0" dirty="0" smtClean="0">
                          <a:solidFill>
                            <a:schemeClr val="lt1"/>
                          </a:solidFill>
                          <a:latin typeface="+mn-lt"/>
                          <a:ea typeface="+mn-ea"/>
                          <a:cs typeface="+mn-cs"/>
                        </a:rPr>
                        <a:t>Türü</a:t>
                      </a:r>
                      <a:endParaRPr lang="tr-TR"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050" b="1" kern="1200" baseline="0" dirty="0" smtClean="0">
                          <a:solidFill>
                            <a:schemeClr val="lt1"/>
                          </a:solidFill>
                          <a:latin typeface="+mn-lt"/>
                          <a:ea typeface="+mn-ea"/>
                          <a:cs typeface="+mn-cs"/>
                        </a:rPr>
                        <a:t>Okulun Adı</a:t>
                      </a:r>
                      <a:endParaRPr lang="tr-TR"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050" b="1" kern="1200" baseline="0" dirty="0" smtClean="0">
                          <a:solidFill>
                            <a:schemeClr val="lt1"/>
                          </a:solidFill>
                          <a:latin typeface="+mn-lt"/>
                          <a:ea typeface="+mn-ea"/>
                          <a:cs typeface="+mn-cs"/>
                        </a:rPr>
                        <a:t>Öğretim</a:t>
                      </a:r>
                    </a:p>
                    <a:p>
                      <a:r>
                        <a:rPr lang="tr-TR" sz="1050" b="1" kern="1200" baseline="0" dirty="0" smtClean="0">
                          <a:solidFill>
                            <a:schemeClr val="lt1"/>
                          </a:solidFill>
                          <a:latin typeface="+mn-lt"/>
                          <a:ea typeface="+mn-ea"/>
                          <a:cs typeface="+mn-cs"/>
                        </a:rPr>
                        <a:t>Şekli</a:t>
                      </a:r>
                      <a:endParaRPr lang="tr-TR"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050" b="1" kern="1200" baseline="0" dirty="0" smtClean="0">
                          <a:solidFill>
                            <a:schemeClr val="lt1"/>
                          </a:solidFill>
                          <a:latin typeface="+mn-lt"/>
                          <a:ea typeface="+mn-ea"/>
                          <a:cs typeface="+mn-cs"/>
                        </a:rPr>
                        <a:t>Pansiyon</a:t>
                      </a:r>
                    </a:p>
                    <a:p>
                      <a:r>
                        <a:rPr lang="tr-TR" sz="1050" b="1" kern="1200" baseline="0" dirty="0" smtClean="0">
                          <a:solidFill>
                            <a:schemeClr val="lt1"/>
                          </a:solidFill>
                          <a:latin typeface="+mn-lt"/>
                          <a:ea typeface="+mn-ea"/>
                          <a:cs typeface="+mn-cs"/>
                        </a:rPr>
                        <a:t>Durumu</a:t>
                      </a:r>
                      <a:endParaRPr lang="tr-TR"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050" b="1" kern="1200" baseline="0" dirty="0" smtClean="0">
                          <a:solidFill>
                            <a:schemeClr val="lt1"/>
                          </a:solidFill>
                          <a:latin typeface="+mn-lt"/>
                          <a:ea typeface="+mn-ea"/>
                          <a:cs typeface="+mn-cs"/>
                        </a:rPr>
                        <a:t>Yerleştirme</a:t>
                      </a:r>
                    </a:p>
                    <a:p>
                      <a:r>
                        <a:rPr lang="tr-TR" sz="1050" b="1" kern="1200" baseline="0" dirty="0" smtClean="0">
                          <a:solidFill>
                            <a:schemeClr val="lt1"/>
                          </a:solidFill>
                          <a:latin typeface="+mn-lt"/>
                          <a:ea typeface="+mn-ea"/>
                          <a:cs typeface="+mn-cs"/>
                        </a:rPr>
                        <a:t>Şekli</a:t>
                      </a:r>
                      <a:endParaRPr lang="tr-TR"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050" b="1" kern="1200" baseline="0" dirty="0" smtClean="0">
                          <a:solidFill>
                            <a:schemeClr val="lt1"/>
                          </a:solidFill>
                          <a:latin typeface="+mn-lt"/>
                          <a:ea typeface="+mn-ea"/>
                          <a:cs typeface="+mn-cs"/>
                        </a:rPr>
                        <a:t>Derslik</a:t>
                      </a:r>
                    </a:p>
                    <a:p>
                      <a:r>
                        <a:rPr lang="tr-TR" sz="1050" b="1" kern="1200" baseline="0" dirty="0" smtClean="0">
                          <a:solidFill>
                            <a:schemeClr val="lt1"/>
                          </a:solidFill>
                          <a:latin typeface="+mn-lt"/>
                          <a:ea typeface="+mn-ea"/>
                          <a:cs typeface="+mn-cs"/>
                        </a:rPr>
                        <a:t>Sayısı</a:t>
                      </a:r>
                      <a:endParaRPr lang="tr-TR"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50" b="1" kern="1200" baseline="0" dirty="0" smtClean="0">
                          <a:solidFill>
                            <a:schemeClr val="lt1"/>
                          </a:solidFill>
                          <a:latin typeface="+mn-lt"/>
                          <a:ea typeface="+mn-ea"/>
                          <a:cs typeface="+mn-cs"/>
                        </a:rPr>
                        <a:t>Kontenjan</a:t>
                      </a:r>
                      <a:endParaRPr lang="tr-TR" sz="1050" dirty="0" smtClean="0"/>
                    </a:p>
                    <a:p>
                      <a:endParaRPr lang="tr-TR"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latin typeface="+mn-lt"/>
                        </a:rPr>
                        <a:t>İzmir</a:t>
                      </a:r>
                    </a:p>
                    <a:p>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latin typeface="+mn-lt"/>
                        </a:rPr>
                        <a:t>Buca</a:t>
                      </a:r>
                    </a:p>
                    <a:p>
                      <a:r>
                        <a:rPr lang="tr-TR" sz="1100" kern="1200" baseline="0" dirty="0" smtClean="0">
                          <a:solidFill>
                            <a:schemeClr val="dk1"/>
                          </a:solidFill>
                          <a:latin typeface="+mn-lt"/>
                          <a:ea typeface="+mn-ea"/>
                          <a:cs typeface="+mn-cs"/>
                        </a:rPr>
                        <a:t>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baseline="0" dirty="0" smtClean="0">
                          <a:solidFill>
                            <a:srgbClr val="002060"/>
                          </a:solidFill>
                          <a:latin typeface="+mn-lt"/>
                        </a:rPr>
                        <a:t>DÖGM</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smtClean="0"/>
                        <a:t>AİHML</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tr-TR" sz="1100" baseline="0" dirty="0" smtClean="0">
                          <a:solidFill>
                            <a:srgbClr val="002060"/>
                          </a:solidFill>
                          <a:latin typeface="+mn-lt"/>
                        </a:rPr>
                        <a:t>Sezai Karakoç </a:t>
                      </a:r>
                      <a:r>
                        <a:rPr lang="tr-TR" sz="1100" b="1" i="0" kern="1200" baseline="0" dirty="0" smtClean="0">
                          <a:solidFill>
                            <a:schemeClr val="tx1"/>
                          </a:solidFill>
                          <a:latin typeface="+mn-lt"/>
                          <a:ea typeface="+mn-ea"/>
                          <a:cs typeface="+mn-cs"/>
                        </a:rPr>
                        <a:t>Anadolu İmam Hatip Lisesi </a:t>
                      </a:r>
                      <a:endParaRPr lang="tr-TR" sz="1100" baseline="0" dirty="0" smtClean="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Kız/</a:t>
                      </a:r>
                    </a:p>
                    <a:p>
                      <a:r>
                        <a:rPr lang="tr-TR" sz="1100" kern="1200" baseline="0" dirty="0" smtClean="0">
                          <a:solidFill>
                            <a:schemeClr val="dk1"/>
                          </a:solidFill>
                          <a:latin typeface="+mn-lt"/>
                          <a:ea typeface="+mn-ea"/>
                          <a:cs typeface="+mn-cs"/>
                        </a:rPr>
                        <a:t>Erkek</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Yok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Yerel</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454">
                <a:tc>
                  <a:txBody>
                    <a:bodyPr/>
                    <a:lstStyle/>
                    <a:p>
                      <a:r>
                        <a:rPr lang="tr-TR" sz="1100" kern="1200" baseline="0" dirty="0" smtClean="0">
                          <a:solidFill>
                            <a:schemeClr val="dk1"/>
                          </a:solidFill>
                          <a:latin typeface="+mn-lt"/>
                          <a:ea typeface="+mn-ea"/>
                          <a:cs typeface="+mn-cs"/>
                        </a:rPr>
                        <a:t>İZMİR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Gaziemir</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baseline="0" dirty="0" smtClean="0">
                          <a:solidFill>
                            <a:srgbClr val="002060"/>
                          </a:solidFill>
                          <a:latin typeface="+mn-lt"/>
                        </a:rPr>
                        <a:t>DÖGM</a:t>
                      </a:r>
                      <a:endParaRPr lang="tr-TR"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100" dirty="0" smtClean="0"/>
                        <a:t>AİHML</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tr-TR" sz="1100" b="1" i="0" kern="1200" baseline="0" dirty="0" smtClean="0">
                          <a:solidFill>
                            <a:schemeClr val="tx1"/>
                          </a:solidFill>
                          <a:latin typeface="+mn-lt"/>
                          <a:ea typeface="+mn-ea"/>
                          <a:cs typeface="+mn-cs"/>
                        </a:rPr>
                        <a:t>Şehit Er Selahattin </a:t>
                      </a:r>
                      <a:r>
                        <a:rPr lang="tr-TR" sz="1100" b="1" i="0" kern="1200" baseline="0" dirty="0" smtClean="0">
                          <a:solidFill>
                            <a:schemeClr val="tx1"/>
                          </a:solidFill>
                          <a:latin typeface="+mn-lt"/>
                          <a:ea typeface="+mn-ea"/>
                          <a:cs typeface="+mn-cs"/>
                        </a:rPr>
                        <a:t>Şener </a:t>
                      </a:r>
                      <a:r>
                        <a:rPr lang="tr-TR" sz="1100" b="1" i="0" kern="1200" baseline="0" dirty="0" smtClean="0">
                          <a:solidFill>
                            <a:schemeClr val="tx1"/>
                          </a:solidFill>
                          <a:latin typeface="+mn-lt"/>
                          <a:ea typeface="+mn-ea"/>
                          <a:cs typeface="+mn-cs"/>
                        </a:rPr>
                        <a:t>Anadolu İmam Hatip Lisesi </a:t>
                      </a:r>
                      <a:endParaRPr lang="tr-TR" sz="1100" baseline="0" dirty="0" smtClean="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Kız/</a:t>
                      </a:r>
                    </a:p>
                    <a:p>
                      <a:r>
                        <a:rPr lang="tr-TR" sz="1100" kern="1200" baseline="0" dirty="0" smtClean="0">
                          <a:solidFill>
                            <a:schemeClr val="dk1"/>
                          </a:solidFill>
                          <a:latin typeface="+mn-lt"/>
                          <a:ea typeface="+mn-ea"/>
                          <a:cs typeface="+mn-cs"/>
                        </a:rPr>
                        <a:t>Erkek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Yok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100" kern="1200" baseline="0" dirty="0" smtClean="0">
                          <a:solidFill>
                            <a:schemeClr val="dk1"/>
                          </a:solidFill>
                          <a:latin typeface="+mn-lt"/>
                          <a:ea typeface="+mn-ea"/>
                          <a:cs typeface="+mn-cs"/>
                        </a:rPr>
                        <a:t>Yerel </a:t>
                      </a:r>
                      <a:endParaRPr lang="tr-T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10 Tablo"/>
          <p:cNvGraphicFramePr>
            <a:graphicFrameLocks noGrp="1"/>
          </p:cNvGraphicFramePr>
          <p:nvPr/>
        </p:nvGraphicFramePr>
        <p:xfrm>
          <a:off x="539552" y="1114301"/>
          <a:ext cx="8136902" cy="1882652"/>
        </p:xfrm>
        <a:graphic>
          <a:graphicData uri="http://schemas.openxmlformats.org/drawingml/2006/table">
            <a:tbl>
              <a:tblPr/>
              <a:tblGrid>
                <a:gridCol w="1368152"/>
                <a:gridCol w="504056"/>
                <a:gridCol w="784682"/>
                <a:gridCol w="885630"/>
                <a:gridCol w="885630"/>
                <a:gridCol w="936494"/>
                <a:gridCol w="885630"/>
                <a:gridCol w="885630"/>
                <a:gridCol w="1000998"/>
              </a:tblGrid>
              <a:tr h="216024">
                <a:tc>
                  <a:txBody>
                    <a:bodyPr/>
                    <a:lstStyle/>
                    <a:p>
                      <a:pPr algn="ctr" fontAlgn="b"/>
                      <a:r>
                        <a:rPr lang="tr-TR" sz="1200" b="1" dirty="0" smtClean="0">
                          <a:solidFill>
                            <a:srgbClr val="FF0000"/>
                          </a:solidFill>
                        </a:rPr>
                        <a:t>Okul Adı</a:t>
                      </a:r>
                      <a:endParaRPr lang="tr-TR" sz="1200" b="1" dirty="0">
                        <a:solidFill>
                          <a:srgbClr val="FF0000"/>
                        </a:solidFill>
                      </a:endParaRP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200" b="1" dirty="0">
                          <a:solidFill>
                            <a:srgbClr val="FF0000"/>
                          </a:solidFill>
                        </a:rPr>
                        <a:t>Süre</a:t>
                      </a: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200" b="1" dirty="0">
                          <a:solidFill>
                            <a:srgbClr val="FF0000"/>
                          </a:solidFill>
                        </a:rPr>
                        <a:t>Yerleş.</a:t>
                      </a:r>
                      <a:br>
                        <a:rPr lang="tr-TR" sz="1200" b="1" dirty="0">
                          <a:solidFill>
                            <a:srgbClr val="FF0000"/>
                          </a:solidFill>
                        </a:rPr>
                      </a:br>
                      <a:r>
                        <a:rPr lang="tr-TR" sz="1200" b="1" dirty="0">
                          <a:solidFill>
                            <a:srgbClr val="FF0000"/>
                          </a:solidFill>
                        </a:rPr>
                        <a:t>Şekli</a:t>
                      </a: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200" b="1" dirty="0">
                          <a:solidFill>
                            <a:srgbClr val="FF0000"/>
                          </a:solidFill>
                        </a:rPr>
                        <a:t>Dil</a:t>
                      </a: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200" b="1" dirty="0" err="1">
                          <a:solidFill>
                            <a:srgbClr val="FF0000"/>
                          </a:solidFill>
                        </a:rPr>
                        <a:t>Öğrt</a:t>
                      </a:r>
                      <a:r>
                        <a:rPr lang="tr-TR" sz="1200" b="1" dirty="0">
                          <a:solidFill>
                            <a:srgbClr val="FF0000"/>
                          </a:solidFill>
                        </a:rPr>
                        <a:t>.</a:t>
                      </a:r>
                      <a:br>
                        <a:rPr lang="tr-TR" sz="1200" b="1" dirty="0">
                          <a:solidFill>
                            <a:srgbClr val="FF0000"/>
                          </a:solidFill>
                        </a:rPr>
                      </a:br>
                      <a:r>
                        <a:rPr lang="tr-TR" sz="1200" b="1" dirty="0">
                          <a:solidFill>
                            <a:srgbClr val="FF0000"/>
                          </a:solidFill>
                        </a:rPr>
                        <a:t>Şekli</a:t>
                      </a: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200" b="1" dirty="0">
                          <a:solidFill>
                            <a:srgbClr val="FF0000"/>
                          </a:solidFill>
                        </a:rPr>
                        <a:t>Yurt</a:t>
                      </a: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200" b="1" dirty="0">
                          <a:solidFill>
                            <a:srgbClr val="FF0000"/>
                          </a:solidFill>
                        </a:rPr>
                        <a:t>Taban</a:t>
                      </a:r>
                      <a:br>
                        <a:rPr lang="tr-TR" sz="1200" b="1" dirty="0">
                          <a:solidFill>
                            <a:srgbClr val="FF0000"/>
                          </a:solidFill>
                        </a:rPr>
                      </a:br>
                      <a:r>
                        <a:rPr lang="tr-TR" sz="1200" b="1" dirty="0">
                          <a:solidFill>
                            <a:srgbClr val="FF0000"/>
                          </a:solidFill>
                        </a:rPr>
                        <a:t>Puan</a:t>
                      </a: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200" b="1" dirty="0">
                          <a:solidFill>
                            <a:srgbClr val="FF0000"/>
                          </a:solidFill>
                        </a:rPr>
                        <a:t>2019</a:t>
                      </a:r>
                      <a:br>
                        <a:rPr lang="tr-TR" sz="1200" b="1" dirty="0">
                          <a:solidFill>
                            <a:srgbClr val="FF0000"/>
                          </a:solidFill>
                        </a:rPr>
                      </a:br>
                      <a:r>
                        <a:rPr lang="tr-TR" sz="1200" b="1" dirty="0">
                          <a:solidFill>
                            <a:srgbClr val="FF0000"/>
                          </a:solidFill>
                        </a:rPr>
                        <a:t>Y.Dilim</a:t>
                      </a: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200" b="1" dirty="0">
                          <a:solidFill>
                            <a:srgbClr val="FF0000"/>
                          </a:solidFill>
                        </a:rPr>
                        <a:t>2020</a:t>
                      </a:r>
                      <a:br>
                        <a:rPr lang="tr-TR" sz="1200" b="1" dirty="0">
                          <a:solidFill>
                            <a:srgbClr val="FF0000"/>
                          </a:solidFill>
                        </a:rPr>
                      </a:br>
                      <a:r>
                        <a:rPr lang="tr-TR" sz="1200" b="1" dirty="0" smtClean="0">
                          <a:solidFill>
                            <a:srgbClr val="FF0000"/>
                          </a:solidFill>
                        </a:rPr>
                        <a:t>Kontenjan</a:t>
                      </a:r>
                      <a:endParaRPr lang="tr-TR" sz="1200" b="1" dirty="0">
                        <a:solidFill>
                          <a:srgbClr val="FF0000"/>
                        </a:solidFill>
                      </a:endParaRP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2426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900" b="1" i="0" kern="1200" dirty="0" smtClean="0">
                          <a:solidFill>
                            <a:schemeClr val="tx1"/>
                          </a:solidFill>
                          <a:latin typeface="+mn-lt"/>
                          <a:ea typeface="+mn-ea"/>
                          <a:cs typeface="+mn-cs"/>
                        </a:rPr>
                        <a:t>İzmir/Gaziemir </a:t>
                      </a:r>
                      <a:r>
                        <a:rPr lang="tr-TR" sz="900" b="1" i="0" kern="1200" baseline="0" dirty="0" smtClean="0">
                          <a:solidFill>
                            <a:schemeClr val="tx1"/>
                          </a:solidFill>
                          <a:latin typeface="+mn-lt"/>
                          <a:ea typeface="+mn-ea"/>
                          <a:cs typeface="+mn-cs"/>
                        </a:rPr>
                        <a:t>Şehit Mustafa Yaman Anadolu İmam Hatip Lisesi </a:t>
                      </a:r>
                      <a:r>
                        <a:rPr lang="tr-TR" sz="900" b="1" i="0" kern="1200" dirty="0" smtClean="0">
                          <a:solidFill>
                            <a:schemeClr val="tx1"/>
                          </a:solidFill>
                          <a:latin typeface="+mn-lt"/>
                          <a:ea typeface="+mn-ea"/>
                          <a:cs typeface="+mn-cs"/>
                        </a:rPr>
                        <a:t>(Proje Okulu</a:t>
                      </a:r>
                      <a:r>
                        <a:rPr lang="tr-TR" sz="900" b="1" i="0" kern="1200" dirty="0" smtClean="0">
                          <a:solidFill>
                            <a:srgbClr val="C00000"/>
                          </a:solidFill>
                          <a:latin typeface="+mn-lt"/>
                          <a:ea typeface="+mn-ea"/>
                          <a:cs typeface="+mn-cs"/>
                        </a:rPr>
                        <a:t>)</a:t>
                      </a:r>
                      <a:r>
                        <a:rPr lang="tr-TR" sz="900" kern="1200" baseline="0" dirty="0" smtClean="0">
                          <a:solidFill>
                            <a:srgbClr val="C00000"/>
                          </a:solidFill>
                          <a:latin typeface="+mn-lt"/>
                          <a:ea typeface="+mn-ea"/>
                          <a:cs typeface="+mn-cs"/>
                        </a:rPr>
                        <a:t> Fen Ve Sosyal Bilimler Programı</a:t>
                      </a:r>
                      <a:endParaRPr lang="tr-TR" sz="900" b="1" dirty="0" smtClean="0">
                        <a:solidFill>
                          <a:srgbClr val="C00000"/>
                        </a:solidFill>
                      </a:endParaRPr>
                    </a:p>
                    <a:p>
                      <a:pPr marL="0" marR="0" indent="0" algn="l" defTabSz="914400" rtl="0" eaLnBrk="1" fontAlgn="t" latinLnBrk="0" hangingPunct="1">
                        <a:lnSpc>
                          <a:spcPct val="100000"/>
                        </a:lnSpc>
                        <a:spcBef>
                          <a:spcPts val="0"/>
                        </a:spcBef>
                        <a:spcAft>
                          <a:spcPts val="0"/>
                        </a:spcAft>
                        <a:buClrTx/>
                        <a:buSzTx/>
                        <a:buFontTx/>
                        <a:buNone/>
                        <a:tabLst/>
                        <a:defRPr/>
                      </a:pPr>
                      <a:endParaRPr lang="tr-TR" sz="3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 Yıl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Merkezi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Karma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Erkek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265.5363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60.62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61439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900" b="1" i="0" kern="1200" dirty="0" smtClean="0">
                          <a:solidFill>
                            <a:schemeClr val="tx1"/>
                          </a:solidFill>
                          <a:latin typeface="+mn-lt"/>
                          <a:ea typeface="+mn-ea"/>
                          <a:cs typeface="+mn-cs"/>
                        </a:rPr>
                        <a:t>İzmir/Buca</a:t>
                      </a:r>
                      <a:r>
                        <a:rPr lang="tr-TR" sz="900" b="1" i="0" kern="1200" baseline="0" dirty="0" smtClean="0">
                          <a:solidFill>
                            <a:schemeClr val="tx1"/>
                          </a:solidFill>
                          <a:latin typeface="+mn-lt"/>
                          <a:ea typeface="+mn-ea"/>
                          <a:cs typeface="+mn-cs"/>
                        </a:rPr>
                        <a:t> Kız Anadolu İmam Hatip Lisesi </a:t>
                      </a:r>
                      <a:r>
                        <a:rPr lang="tr-TR" sz="900" b="1" i="0" kern="1200" dirty="0" smtClean="0">
                          <a:solidFill>
                            <a:schemeClr val="tx1"/>
                          </a:solidFill>
                          <a:latin typeface="+mn-lt"/>
                          <a:ea typeface="+mn-ea"/>
                          <a:cs typeface="+mn-cs"/>
                        </a:rPr>
                        <a:t>(Proje Okulu)</a:t>
                      </a:r>
                      <a:r>
                        <a:rPr lang="tr-TR" sz="700" kern="1200" baseline="0" dirty="0" smtClean="0">
                          <a:solidFill>
                            <a:schemeClr val="tx1"/>
                          </a:solidFill>
                          <a:latin typeface="+mn-lt"/>
                          <a:ea typeface="+mn-ea"/>
                          <a:cs typeface="+mn-cs"/>
                        </a:rPr>
                        <a:t> </a:t>
                      </a:r>
                      <a:r>
                        <a:rPr lang="tr-TR" sz="800" kern="1200" baseline="0" dirty="0" smtClean="0">
                          <a:solidFill>
                            <a:srgbClr val="C00000"/>
                          </a:solidFill>
                          <a:latin typeface="+mn-lt"/>
                          <a:ea typeface="+mn-ea"/>
                          <a:cs typeface="+mn-cs"/>
                        </a:rPr>
                        <a:t>Fen Ve Sosyal Bilimler Programı</a:t>
                      </a:r>
                      <a:endParaRPr lang="tr-TR" sz="100" b="1" dirty="0" smtClean="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 Yıl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Merkezi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Kız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261.1346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62.69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651268" y="119584"/>
            <a:ext cx="3868368" cy="93871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5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FEN LİSELERİ</a:t>
            </a:r>
            <a:endParaRPr lang="tr-TR" sz="55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endParaRPr>
          </a:p>
        </p:txBody>
      </p:sp>
      <p:sp>
        <p:nvSpPr>
          <p:cNvPr id="7" name="İçerik Yer Tutucusu 6"/>
          <p:cNvSpPr>
            <a:spLocks noGrp="1"/>
          </p:cNvSpPr>
          <p:nvPr>
            <p:ph idx="1"/>
          </p:nvPr>
        </p:nvSpPr>
        <p:spPr>
          <a:xfrm>
            <a:off x="251520" y="1124744"/>
            <a:ext cx="7776864" cy="5616624"/>
          </a:xfrm>
        </p:spPr>
        <p:txBody>
          <a:bodyPr>
            <a:normAutofit fontScale="92500" lnSpcReduction="10000"/>
          </a:bodyPr>
          <a:lstStyle/>
          <a:p>
            <a:pPr>
              <a:buFont typeface="Wingdings" pitchFamily="2" charset="2"/>
              <a:buChar char="q"/>
            </a:pPr>
            <a:r>
              <a:rPr lang="tr-TR" dirty="0"/>
              <a:t>Yeni teknolojileri kullanabilen, yeni bilgiler üretebilen ve projeler hazırlayabilen bireyler yetiştirir. </a:t>
            </a:r>
          </a:p>
          <a:p>
            <a:pPr>
              <a:buFont typeface="Wingdings" pitchFamily="2" charset="2"/>
              <a:buChar char="q"/>
            </a:pPr>
            <a:r>
              <a:rPr lang="tr-TR" dirty="0"/>
              <a:t>Öğrencilerin bilimsel araştırma yapmalarına, bilimsel ve teknolojik gelişmeleri izlemelerine yardımcı olacak şekilde yabancı dilde iyi yetişmelerini sağlar. </a:t>
            </a:r>
          </a:p>
          <a:p>
            <a:pPr>
              <a:buFont typeface="Wingdings" pitchFamily="2" charset="2"/>
              <a:buChar char="q"/>
            </a:pPr>
            <a:r>
              <a:rPr lang="tr-TR" dirty="0"/>
              <a:t>Birinci yabancı dili İngilizce olan fen liselerinde öğrenim süresi 4 (dört) yıldır. </a:t>
            </a:r>
          </a:p>
          <a:p>
            <a:pPr>
              <a:buFont typeface="Wingdings" pitchFamily="2" charset="2"/>
              <a:buChar char="q"/>
            </a:pPr>
            <a:r>
              <a:rPr lang="tr-TR" dirty="0"/>
              <a:t>Yatılı ve karma okullardır.</a:t>
            </a:r>
          </a:p>
          <a:p>
            <a:pPr>
              <a:buFont typeface="Wingdings" pitchFamily="2" charset="2"/>
              <a:buChar char="q"/>
            </a:pPr>
            <a:r>
              <a:rPr lang="tr-TR" dirty="0"/>
              <a:t>Bu okullardan mezun olan öğrenciler, </a:t>
            </a:r>
            <a:r>
              <a:rPr lang="tr-TR" dirty="0" smtClean="0"/>
              <a:t>YKS(TYT-AYT)’</a:t>
            </a:r>
            <a:r>
              <a:rPr lang="tr-TR" dirty="0" err="1" smtClean="0"/>
              <a:t>yi</a:t>
            </a:r>
            <a:r>
              <a:rPr lang="tr-TR" dirty="0" smtClean="0"/>
              <a:t> </a:t>
            </a:r>
            <a:r>
              <a:rPr lang="tr-TR" dirty="0"/>
              <a:t>kazanmaları halinde alanları ile ilgili yükseköğretim programlarına devam edebilmektedir. </a:t>
            </a:r>
          </a:p>
          <a:p>
            <a:pPr>
              <a:buFont typeface="Wingdings" pitchFamily="2" charset="2"/>
              <a:buChar char="q"/>
            </a:pPr>
            <a:r>
              <a:rPr lang="tr-TR" dirty="0"/>
              <a:t>Resmî fen liseleri ile ilgili daha detaylı bilgiye </a:t>
            </a:r>
            <a:r>
              <a:rPr lang="tr-TR" b="1" dirty="0"/>
              <a:t>http://ogm.meb.gov.tr </a:t>
            </a:r>
            <a:r>
              <a:rPr lang="tr-TR" dirty="0"/>
              <a:t>adresindeki </a:t>
            </a:r>
            <a:r>
              <a:rPr lang="tr-TR" b="1" dirty="0" smtClean="0"/>
              <a:t>“</a:t>
            </a:r>
            <a:r>
              <a:rPr lang="tr-TR" b="1" dirty="0"/>
              <a:t>Okullarımız” butonu tıklanarak </a:t>
            </a:r>
            <a:r>
              <a:rPr lang="tr-TR" dirty="0"/>
              <a:t>ulaşılabilir.</a:t>
            </a:r>
          </a:p>
        </p:txBody>
      </p:sp>
      <p:sp>
        <p:nvSpPr>
          <p:cNvPr id="8" name="7 Veri Yer Tutucusu"/>
          <p:cNvSpPr>
            <a:spLocks noGrp="1"/>
          </p:cNvSpPr>
          <p:nvPr>
            <p:ph type="dt" sz="half" idx="10"/>
          </p:nvPr>
        </p:nvSpPr>
        <p:spPr/>
        <p:txBody>
          <a:bodyPr/>
          <a:lstStyle/>
          <a:p>
            <a:fld id="{0664A1C8-B38C-4605-897C-394C46D1DE06}" type="datetime1">
              <a:rPr lang="tr-TR" smtClean="0"/>
              <a:pPr/>
              <a:t>24.04.2023</a:t>
            </a:fld>
            <a:endParaRPr lang="tr-TR"/>
          </a:p>
        </p:txBody>
      </p:sp>
      <p:sp>
        <p:nvSpPr>
          <p:cNvPr id="9" name="8 Altbilgi Yer Tutucusu"/>
          <p:cNvSpPr>
            <a:spLocks noGrp="1"/>
          </p:cNvSpPr>
          <p:nvPr>
            <p:ph type="ftr" sz="quarter" idx="12"/>
          </p:nvPr>
        </p:nvSpPr>
        <p:spPr/>
        <p:txBody>
          <a:bodyPr/>
          <a:lstStyle/>
          <a:p>
            <a:r>
              <a:rPr lang="tr-TR" smtClean="0"/>
              <a:t>N.ÜNLÜ</a:t>
            </a:r>
            <a:endParaRPr lang="tr-TR"/>
          </a:p>
        </p:txBody>
      </p:sp>
      <p:sp>
        <p:nvSpPr>
          <p:cNvPr id="10" name="9 Slayt Numarası Yer Tutucusu"/>
          <p:cNvSpPr>
            <a:spLocks noGrp="1"/>
          </p:cNvSpPr>
          <p:nvPr>
            <p:ph type="sldNum" sz="quarter" idx="11"/>
          </p:nvPr>
        </p:nvSpPr>
        <p:spPr/>
        <p:txBody>
          <a:bodyPr/>
          <a:lstStyle/>
          <a:p>
            <a:fld id="{F302176B-0E47-46AC-8F43-DAB4B8A37D06}" type="slidenum">
              <a:rPr lang="tr-TR" smtClean="0"/>
              <a:pPr/>
              <a:t>4</a:t>
            </a:fld>
            <a:endParaRPr lang="tr-TR"/>
          </a:p>
        </p:txBody>
      </p:sp>
    </p:spTree>
    <p:extLst>
      <p:ext uri="{BB962C8B-B14F-4D97-AF65-F5344CB8AC3E}">
        <p14:creationId xmlns:p14="http://schemas.microsoft.com/office/powerpoint/2010/main" val="32458005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8568952" cy="1143000"/>
          </a:xfrm>
        </p:spPr>
        <p:txBody>
          <a:bodyPr/>
          <a:lstStyle/>
          <a:p>
            <a:r>
              <a:rPr lang="tr-TR" sz="4800" dirty="0" smtClean="0">
                <a:solidFill>
                  <a:srgbClr val="FF0000"/>
                </a:solidFill>
              </a:rPr>
              <a:t>İzmir’deki Merkezi Fen Liseleri</a:t>
            </a:r>
            <a:endParaRPr lang="tr-TR" sz="4800" dirty="0">
              <a:solidFill>
                <a:srgbClr val="FF0000"/>
              </a:solidFill>
            </a:endParaRPr>
          </a:p>
        </p:txBody>
      </p:sp>
      <p:graphicFrame>
        <p:nvGraphicFramePr>
          <p:cNvPr id="5" name="4 Tablo"/>
          <p:cNvGraphicFramePr>
            <a:graphicFrameLocks noGrp="1"/>
          </p:cNvGraphicFramePr>
          <p:nvPr/>
        </p:nvGraphicFramePr>
        <p:xfrm>
          <a:off x="539553" y="2132856"/>
          <a:ext cx="8136902" cy="2076742"/>
        </p:xfrm>
        <a:graphic>
          <a:graphicData uri="http://schemas.openxmlformats.org/drawingml/2006/table">
            <a:tbl>
              <a:tblPr/>
              <a:tblGrid>
                <a:gridCol w="1152127"/>
                <a:gridCol w="619133"/>
                <a:gridCol w="885630"/>
                <a:gridCol w="885630"/>
                <a:gridCol w="885630"/>
                <a:gridCol w="936494"/>
                <a:gridCol w="885630"/>
                <a:gridCol w="885630"/>
                <a:gridCol w="1000998"/>
              </a:tblGrid>
              <a:tr h="483650">
                <a:tc>
                  <a:txBody>
                    <a:bodyPr/>
                    <a:lstStyle/>
                    <a:p>
                      <a:pPr algn="l" fontAlgn="b"/>
                      <a:r>
                        <a:rPr lang="tr-TR" sz="1400" dirty="0" smtClean="0">
                          <a:solidFill>
                            <a:srgbClr val="FF0000"/>
                          </a:solidFill>
                        </a:rPr>
                        <a:t>Okul Adı</a:t>
                      </a:r>
                      <a:endParaRPr lang="tr-TR" sz="1400" dirty="0">
                        <a:solidFill>
                          <a:srgbClr val="FF0000"/>
                        </a:solidFill>
                      </a:endParaRPr>
                    </a:p>
                  </a:txBody>
                  <a:tcPr marL="69093" marR="69093" marT="34546" marB="3454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tr-TR" sz="1400" dirty="0">
                          <a:solidFill>
                            <a:srgbClr val="FF0000"/>
                          </a:solidFill>
                        </a:rPr>
                        <a:t>Süre</a:t>
                      </a:r>
                    </a:p>
                  </a:txBody>
                  <a:tcPr marL="69093" marR="69093" marT="34546" marB="3454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tr-TR" sz="1400" dirty="0">
                          <a:solidFill>
                            <a:srgbClr val="FF0000"/>
                          </a:solidFill>
                        </a:rPr>
                        <a:t>Yerleş.</a:t>
                      </a:r>
                      <a:br>
                        <a:rPr lang="tr-TR" sz="1400" dirty="0">
                          <a:solidFill>
                            <a:srgbClr val="FF0000"/>
                          </a:solidFill>
                        </a:rPr>
                      </a:br>
                      <a:r>
                        <a:rPr lang="tr-TR" sz="1400" dirty="0">
                          <a:solidFill>
                            <a:srgbClr val="FF0000"/>
                          </a:solidFill>
                        </a:rPr>
                        <a:t>Şekli</a:t>
                      </a:r>
                    </a:p>
                  </a:txBody>
                  <a:tcPr marL="69093" marR="69093" marT="34546" marB="3454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tr-TR" sz="1400" dirty="0">
                          <a:solidFill>
                            <a:srgbClr val="FF0000"/>
                          </a:solidFill>
                        </a:rPr>
                        <a:t>Dil</a:t>
                      </a:r>
                    </a:p>
                  </a:txBody>
                  <a:tcPr marL="69093" marR="69093" marT="34546" marB="3454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tr-TR" sz="1400" dirty="0" err="1">
                          <a:solidFill>
                            <a:srgbClr val="FF0000"/>
                          </a:solidFill>
                        </a:rPr>
                        <a:t>Öğrt</a:t>
                      </a:r>
                      <a:r>
                        <a:rPr lang="tr-TR" sz="1400" dirty="0">
                          <a:solidFill>
                            <a:srgbClr val="FF0000"/>
                          </a:solidFill>
                        </a:rPr>
                        <a:t>.</a:t>
                      </a:r>
                      <a:br>
                        <a:rPr lang="tr-TR" sz="1400" dirty="0">
                          <a:solidFill>
                            <a:srgbClr val="FF0000"/>
                          </a:solidFill>
                        </a:rPr>
                      </a:br>
                      <a:r>
                        <a:rPr lang="tr-TR" sz="1400" dirty="0">
                          <a:solidFill>
                            <a:srgbClr val="FF0000"/>
                          </a:solidFill>
                        </a:rPr>
                        <a:t>Şekli</a:t>
                      </a:r>
                    </a:p>
                  </a:txBody>
                  <a:tcPr marL="69093" marR="69093" marT="34546" marB="3454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tr-TR" sz="1400" dirty="0">
                          <a:solidFill>
                            <a:srgbClr val="FF0000"/>
                          </a:solidFill>
                        </a:rPr>
                        <a:t>Yurt</a:t>
                      </a:r>
                    </a:p>
                  </a:txBody>
                  <a:tcPr marL="69093" marR="69093" marT="34546" marB="3454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tr-TR" sz="1400" dirty="0">
                          <a:solidFill>
                            <a:srgbClr val="FF0000"/>
                          </a:solidFill>
                        </a:rPr>
                        <a:t>Taban</a:t>
                      </a:r>
                      <a:br>
                        <a:rPr lang="tr-TR" sz="1400" dirty="0">
                          <a:solidFill>
                            <a:srgbClr val="FF0000"/>
                          </a:solidFill>
                        </a:rPr>
                      </a:br>
                      <a:r>
                        <a:rPr lang="tr-TR" sz="1400" dirty="0">
                          <a:solidFill>
                            <a:srgbClr val="FF0000"/>
                          </a:solidFill>
                        </a:rPr>
                        <a:t>Puan</a:t>
                      </a:r>
                    </a:p>
                  </a:txBody>
                  <a:tcPr marL="69093" marR="69093" marT="34546" marB="3454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tr-TR" sz="1400" dirty="0">
                          <a:solidFill>
                            <a:srgbClr val="FF0000"/>
                          </a:solidFill>
                        </a:rPr>
                        <a:t>2019</a:t>
                      </a:r>
                      <a:br>
                        <a:rPr lang="tr-TR" sz="1400" dirty="0">
                          <a:solidFill>
                            <a:srgbClr val="FF0000"/>
                          </a:solidFill>
                        </a:rPr>
                      </a:br>
                      <a:r>
                        <a:rPr lang="tr-TR" sz="1400" dirty="0">
                          <a:solidFill>
                            <a:srgbClr val="FF0000"/>
                          </a:solidFill>
                        </a:rPr>
                        <a:t>Y.Dilim</a:t>
                      </a:r>
                    </a:p>
                  </a:txBody>
                  <a:tcPr marL="69093" marR="69093" marT="34546" marB="3454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tr-TR" sz="1400" dirty="0">
                          <a:solidFill>
                            <a:srgbClr val="FF0000"/>
                          </a:solidFill>
                        </a:rPr>
                        <a:t>2020</a:t>
                      </a:r>
                      <a:br>
                        <a:rPr lang="tr-TR" sz="1400" dirty="0">
                          <a:solidFill>
                            <a:srgbClr val="FF0000"/>
                          </a:solidFill>
                        </a:rPr>
                      </a:br>
                      <a:r>
                        <a:rPr lang="tr-TR" sz="1400" dirty="0" smtClean="0">
                          <a:solidFill>
                            <a:srgbClr val="FF0000"/>
                          </a:solidFill>
                        </a:rPr>
                        <a:t>Kontenjan</a:t>
                      </a:r>
                      <a:endParaRPr lang="tr-TR" sz="1400" dirty="0">
                        <a:solidFill>
                          <a:srgbClr val="FF0000"/>
                        </a:solidFill>
                      </a:endParaRPr>
                    </a:p>
                  </a:txBody>
                  <a:tcPr marL="69093" marR="69093" marT="34546" marB="3454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83650">
                <a:tc>
                  <a:txBody>
                    <a:bodyPr/>
                    <a:lstStyle/>
                    <a:p>
                      <a:pPr algn="ctr" fontAlgn="b"/>
                      <a:r>
                        <a:rPr lang="tr-TR" sz="1200" b="1" dirty="0" smtClean="0"/>
                        <a:t>İzmir Fen</a:t>
                      </a:r>
                      <a:r>
                        <a:rPr lang="tr-TR" sz="1200" b="1" baseline="0" dirty="0" smtClean="0"/>
                        <a:t> Lisesi</a:t>
                      </a:r>
                      <a:endParaRPr lang="tr-TR" sz="1200" b="1" dirty="0"/>
                    </a:p>
                  </a:txBody>
                  <a:tcPr marL="69093" marR="69093" marT="34546" marB="3454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200" dirty="0" smtClean="0"/>
                        <a:t>4 Yıl</a:t>
                      </a:r>
                      <a:endParaRPr lang="tr-TR" sz="1200" dirty="0"/>
                    </a:p>
                  </a:txBody>
                  <a:tcPr marL="69093" marR="69093" marT="34546" marB="3454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Kız / Erkek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494.5702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83650">
                <a:tc>
                  <a:txBody>
                    <a:bodyPr/>
                    <a:lstStyle/>
                    <a:p>
                      <a:r>
                        <a:rPr lang="tr-TR" sz="1200" b="1" i="0" u="none" strike="noStrike" kern="1200" dirty="0" smtClean="0">
                          <a:solidFill>
                            <a:schemeClr val="tx1"/>
                          </a:solidFill>
                          <a:latin typeface="+mn-lt"/>
                          <a:ea typeface="+mn-ea"/>
                          <a:cs typeface="+mn-cs"/>
                        </a:rPr>
                        <a:t>Buca İnci-Özer Tırnaklı Fen Lisesi</a:t>
                      </a:r>
                      <a:endParaRPr lang="tr-TR" sz="1200" b="1" i="0" u="none"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endParaRPr lang="tr-TR" sz="1200" dirty="0" smtClean="0"/>
                    </a:p>
                    <a:p>
                      <a:pPr algn="ctr" fontAlgn="t"/>
                      <a:r>
                        <a:rPr lang="tr-TR" sz="1200" dirty="0" smtClean="0"/>
                        <a:t>4 </a:t>
                      </a:r>
                      <a:r>
                        <a:rPr lang="tr-TR" sz="1200" dirty="0"/>
                        <a:t>Yıl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Kız / Erkek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486.7926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0.57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40978">
                <a:tc>
                  <a:txBody>
                    <a:bodyPr/>
                    <a:lstStyle/>
                    <a:p>
                      <a:pPr algn="ctr" fontAlgn="t"/>
                      <a:r>
                        <a:rPr lang="tr-TR" sz="1200" b="1" dirty="0" smtClean="0"/>
                        <a:t>Çiğli Fen Lisesi</a:t>
                      </a:r>
                      <a:endParaRPr lang="tr-TR"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endParaRPr lang="tr-TR" sz="1200" dirty="0" smtClean="0"/>
                    </a:p>
                    <a:p>
                      <a:pPr algn="ctr" fontAlgn="t"/>
                      <a:r>
                        <a:rPr lang="tr-TR" sz="1200" dirty="0" smtClean="0"/>
                        <a:t>4 </a:t>
                      </a:r>
                      <a:r>
                        <a:rPr lang="tr-TR" sz="1200" dirty="0"/>
                        <a:t>Yıl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Merkezi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Karma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Kız / Erkek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454.2580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3.82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6" name="5 Veri Yer Tutucusu"/>
          <p:cNvSpPr>
            <a:spLocks noGrp="1"/>
          </p:cNvSpPr>
          <p:nvPr>
            <p:ph type="dt" sz="half" idx="10"/>
          </p:nvPr>
        </p:nvSpPr>
        <p:spPr/>
        <p:txBody>
          <a:bodyPr/>
          <a:lstStyle/>
          <a:p>
            <a:fld id="{9FAE081A-ED68-485C-A74A-793D5D2166BA}" type="datetime1">
              <a:rPr lang="tr-TR" smtClean="0"/>
              <a:pPr/>
              <a:t>24.04.2023</a:t>
            </a:fld>
            <a:endParaRPr lang="tr-TR"/>
          </a:p>
        </p:txBody>
      </p:sp>
      <p:sp>
        <p:nvSpPr>
          <p:cNvPr id="7" name="6 Altbilgi Yer Tutucusu"/>
          <p:cNvSpPr>
            <a:spLocks noGrp="1"/>
          </p:cNvSpPr>
          <p:nvPr>
            <p:ph type="ftr" sz="quarter" idx="12"/>
          </p:nvPr>
        </p:nvSpPr>
        <p:spPr/>
        <p:txBody>
          <a:bodyPr/>
          <a:lstStyle/>
          <a:p>
            <a:r>
              <a:rPr lang="tr-TR" smtClean="0"/>
              <a:t>N.ÜNLÜ</a:t>
            </a:r>
            <a:endParaRPr lang="tr-TR"/>
          </a:p>
        </p:txBody>
      </p:sp>
      <p:sp>
        <p:nvSpPr>
          <p:cNvPr id="8" name="7 Slayt Numarası Yer Tutucusu"/>
          <p:cNvSpPr>
            <a:spLocks noGrp="1"/>
          </p:cNvSpPr>
          <p:nvPr>
            <p:ph type="sldNum" sz="quarter" idx="11"/>
          </p:nvPr>
        </p:nvSpPr>
        <p:spPr/>
        <p:txBody>
          <a:bodyPr/>
          <a:lstStyle/>
          <a:p>
            <a:fld id="{F302176B-0E47-46AC-8F43-DAB4B8A37D06}" type="slidenum">
              <a:rPr lang="tr-TR" smtClean="0"/>
              <a:pPr/>
              <a:t>5</a:t>
            </a:fld>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179512" y="1341438"/>
            <a:ext cx="5904334" cy="5068887"/>
          </a:xfrm>
        </p:spPr>
        <p:txBody>
          <a:bodyPr>
            <a:normAutofit lnSpcReduction="10000"/>
          </a:bodyPr>
          <a:lstStyle/>
          <a:p>
            <a:pPr algn="just" eaLnBrk="1" hangingPunct="1">
              <a:lnSpc>
                <a:spcPct val="90000"/>
              </a:lnSpc>
              <a:buFont typeface="Wingdings" pitchFamily="2" charset="2"/>
              <a:buChar char="q"/>
            </a:pPr>
            <a:r>
              <a:rPr lang="tr-TR" altLang="tr-TR" dirty="0" smtClean="0">
                <a:solidFill>
                  <a:schemeClr val="tx2">
                    <a:lumMod val="75000"/>
                  </a:schemeClr>
                </a:solidFill>
              </a:rPr>
              <a:t>Okulun amaçları; Sosyal Bilimler ve Edebiyat alanında ihtiyaç duyulan nitelikli bilim adamlarını yetiştirmek, zekâ düzeyleri ile edebiyat ve sosyal bilimler alanlarındaki ilgi ve yetenekleri üst düzeyde olan öğrencileri bu alanda yükseköğretime hazırlamak yer almaktadır.</a:t>
            </a:r>
          </a:p>
          <a:p>
            <a:pPr algn="just" eaLnBrk="1" hangingPunct="1">
              <a:lnSpc>
                <a:spcPct val="90000"/>
              </a:lnSpc>
              <a:buFont typeface="Wingdings" pitchFamily="2" charset="2"/>
              <a:buChar char="q"/>
            </a:pPr>
            <a:endParaRPr lang="tr-TR" altLang="tr-TR" sz="600" dirty="0" smtClean="0">
              <a:solidFill>
                <a:schemeClr val="tx2">
                  <a:lumMod val="75000"/>
                </a:schemeClr>
              </a:solidFill>
            </a:endParaRPr>
          </a:p>
          <a:p>
            <a:pPr algn="just" eaLnBrk="1" hangingPunct="1">
              <a:lnSpc>
                <a:spcPct val="90000"/>
              </a:lnSpc>
              <a:buFont typeface="Wingdings" pitchFamily="2" charset="2"/>
              <a:buChar char="q"/>
            </a:pPr>
            <a:r>
              <a:rPr lang="tr-TR" altLang="tr-TR" dirty="0" smtClean="0">
                <a:solidFill>
                  <a:schemeClr val="tx2">
                    <a:lumMod val="75000"/>
                  </a:schemeClr>
                </a:solidFill>
              </a:rPr>
              <a:t>Ayrıca amaçlarından biri de siyaset ve bürokrasiye kültürlü; devleti ve demokrasiyi iyi tanıyan, ona işlerlik kazandıracak elemanları yetiştirmektir.</a:t>
            </a:r>
          </a:p>
          <a:p>
            <a:pPr algn="just" eaLnBrk="1" hangingPunct="1">
              <a:lnSpc>
                <a:spcPct val="90000"/>
              </a:lnSpc>
              <a:buFont typeface="Wingdings" pitchFamily="2" charset="2"/>
              <a:buChar char="?"/>
            </a:pPr>
            <a:endParaRPr lang="tr-TR" altLang="tr-TR" dirty="0" smtClean="0">
              <a:solidFill>
                <a:schemeClr val="tx2">
                  <a:lumMod val="75000"/>
                </a:schemeClr>
              </a:solidFill>
            </a:endParaRPr>
          </a:p>
        </p:txBody>
      </p:sp>
      <p:sp>
        <p:nvSpPr>
          <p:cNvPr id="5" name="Rectangle 2"/>
          <p:cNvSpPr>
            <a:spLocks noGrp="1" noChangeArrowheads="1"/>
          </p:cNvSpPr>
          <p:nvPr>
            <p:ph type="title"/>
          </p:nvPr>
        </p:nvSpPr>
        <p:spPr>
          <a:xfrm>
            <a:off x="575691" y="0"/>
            <a:ext cx="8532813" cy="1093788"/>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fontAlgn="auto" hangingPunct="1">
              <a:spcAft>
                <a:spcPts val="0"/>
              </a:spcAft>
              <a:defRPr/>
            </a:pPr>
            <a:r>
              <a:rPr lang="tr-TR" sz="55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SOSYAL BİLİMLER LİSELERİ</a:t>
            </a:r>
            <a:endParaRPr lang="tr-TR" sz="55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 name="Resim 6" descr="http://www.hukukihaber.net/images/haberler/271_avukat_hakim_ve_savcilik_icin_yarisacak_h2443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504" y="1557402"/>
            <a:ext cx="2880000" cy="2160000"/>
          </a:xfrm>
          <a:prstGeom prst="rect">
            <a:avLst/>
          </a:prstGeom>
          <a:noFill/>
          <a:ln>
            <a:noFill/>
          </a:ln>
          <a:effectLst>
            <a:softEdge rad="63500"/>
          </a:effectLst>
        </p:spPr>
      </p:pic>
      <p:pic>
        <p:nvPicPr>
          <p:cNvPr id="8" name="Resim 7" descr="http://www.algul.av.tr/images/adale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504" y="3717642"/>
            <a:ext cx="2880000" cy="2015614"/>
          </a:xfrm>
          <a:prstGeom prst="rect">
            <a:avLst/>
          </a:prstGeom>
          <a:noFill/>
          <a:ln>
            <a:noFill/>
          </a:ln>
          <a:effectLst>
            <a:softEdge rad="63500"/>
          </a:effectLst>
        </p:spPr>
      </p:pic>
      <p:sp>
        <p:nvSpPr>
          <p:cNvPr id="6" name="5 Veri Yer Tutucusu"/>
          <p:cNvSpPr>
            <a:spLocks noGrp="1"/>
          </p:cNvSpPr>
          <p:nvPr>
            <p:ph type="dt" sz="half" idx="10"/>
          </p:nvPr>
        </p:nvSpPr>
        <p:spPr/>
        <p:txBody>
          <a:bodyPr/>
          <a:lstStyle/>
          <a:p>
            <a:fld id="{5063CCBC-FE0E-4511-B794-ADD386066E3A}" type="datetime1">
              <a:rPr lang="tr-TR" smtClean="0"/>
              <a:pPr/>
              <a:t>24.04.2023</a:t>
            </a:fld>
            <a:endParaRPr lang="tr-TR"/>
          </a:p>
        </p:txBody>
      </p:sp>
      <p:sp>
        <p:nvSpPr>
          <p:cNvPr id="9" name="8 Altbilgi Yer Tutucusu"/>
          <p:cNvSpPr>
            <a:spLocks noGrp="1"/>
          </p:cNvSpPr>
          <p:nvPr>
            <p:ph type="ftr" sz="quarter" idx="12"/>
          </p:nvPr>
        </p:nvSpPr>
        <p:spPr/>
        <p:txBody>
          <a:bodyPr/>
          <a:lstStyle/>
          <a:p>
            <a:r>
              <a:rPr lang="tr-TR" smtClean="0"/>
              <a:t>N.ÜNLÜ</a:t>
            </a:r>
            <a:endParaRPr lang="tr-TR"/>
          </a:p>
        </p:txBody>
      </p:sp>
      <p:sp>
        <p:nvSpPr>
          <p:cNvPr id="10" name="9 Slayt Numarası Yer Tutucusu"/>
          <p:cNvSpPr>
            <a:spLocks noGrp="1"/>
          </p:cNvSpPr>
          <p:nvPr>
            <p:ph type="sldNum" sz="quarter" idx="11"/>
          </p:nvPr>
        </p:nvSpPr>
        <p:spPr/>
        <p:txBody>
          <a:bodyPr/>
          <a:lstStyle/>
          <a:p>
            <a:fld id="{F302176B-0E47-46AC-8F43-DAB4B8A37D06}" type="slidenum">
              <a:rPr lang="tr-TR" smtClean="0"/>
              <a:pPr/>
              <a:t>6</a:t>
            </a:fld>
            <a:endParaRPr lang="tr-TR"/>
          </a:p>
        </p:txBody>
      </p:sp>
    </p:spTree>
    <p:extLst>
      <p:ext uri="{BB962C8B-B14F-4D97-AF65-F5344CB8AC3E}">
        <p14:creationId xmlns:p14="http://schemas.microsoft.com/office/powerpoint/2010/main" val="3029300576"/>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323850" y="1341438"/>
            <a:ext cx="8229600" cy="5068887"/>
          </a:xfrm>
        </p:spPr>
        <p:txBody>
          <a:bodyPr/>
          <a:lstStyle/>
          <a:p>
            <a:pPr>
              <a:lnSpc>
                <a:spcPct val="90000"/>
              </a:lnSpc>
              <a:buFont typeface="Wingdings" pitchFamily="2" charset="2"/>
              <a:buChar char="q"/>
            </a:pPr>
            <a:r>
              <a:rPr lang="tr-TR" altLang="tr-TR" dirty="0">
                <a:solidFill>
                  <a:schemeClr val="tx2">
                    <a:lumMod val="75000"/>
                  </a:schemeClr>
                </a:solidFill>
              </a:rPr>
              <a:t>Bir sınıftaki öğrenci sayısı ile 24’ü geçemez.</a:t>
            </a:r>
          </a:p>
          <a:p>
            <a:pPr>
              <a:lnSpc>
                <a:spcPct val="90000"/>
              </a:lnSpc>
              <a:buFont typeface="Wingdings" pitchFamily="2" charset="2"/>
              <a:buChar char="q"/>
            </a:pPr>
            <a:endParaRPr lang="tr-TR" altLang="tr-TR" dirty="0">
              <a:solidFill>
                <a:schemeClr val="tx2">
                  <a:lumMod val="75000"/>
                </a:schemeClr>
              </a:solidFill>
            </a:endParaRPr>
          </a:p>
          <a:p>
            <a:pPr>
              <a:lnSpc>
                <a:spcPct val="90000"/>
              </a:lnSpc>
              <a:buFont typeface="Wingdings" pitchFamily="2" charset="2"/>
              <a:buChar char="q"/>
            </a:pPr>
            <a:r>
              <a:rPr lang="tr-TR" altLang="tr-TR" dirty="0">
                <a:solidFill>
                  <a:schemeClr val="tx2">
                    <a:lumMod val="75000"/>
                  </a:schemeClr>
                </a:solidFill>
              </a:rPr>
              <a:t>Bu okullarda öğretim süresi </a:t>
            </a:r>
            <a:r>
              <a:rPr lang="tr-TR" altLang="tr-TR" dirty="0" smtClean="0">
                <a:solidFill>
                  <a:schemeClr val="tx2">
                    <a:lumMod val="75000"/>
                  </a:schemeClr>
                </a:solidFill>
              </a:rPr>
              <a:t>Hazırlık sınıfı olan okullar 5 yıl, </a:t>
            </a:r>
            <a:r>
              <a:rPr lang="tr-TR" altLang="tr-TR" dirty="0">
                <a:solidFill>
                  <a:schemeClr val="tx2">
                    <a:lumMod val="75000"/>
                  </a:schemeClr>
                </a:solidFill>
              </a:rPr>
              <a:t>h</a:t>
            </a:r>
            <a:r>
              <a:rPr lang="tr-TR" altLang="tr-TR" dirty="0" smtClean="0">
                <a:solidFill>
                  <a:schemeClr val="tx2">
                    <a:lumMod val="75000"/>
                  </a:schemeClr>
                </a:solidFill>
              </a:rPr>
              <a:t>azırlık sınıfı olmayan okullar 4 yıl</a:t>
            </a:r>
            <a:endParaRPr lang="tr-TR" altLang="tr-TR" dirty="0">
              <a:solidFill>
                <a:schemeClr val="tx2">
                  <a:lumMod val="75000"/>
                </a:schemeClr>
              </a:solidFill>
            </a:endParaRPr>
          </a:p>
          <a:p>
            <a:pPr>
              <a:lnSpc>
                <a:spcPct val="90000"/>
              </a:lnSpc>
              <a:buFont typeface="Wingdings" pitchFamily="2" charset="2"/>
              <a:buChar char="q"/>
            </a:pPr>
            <a:endParaRPr lang="tr-TR" altLang="tr-TR" dirty="0">
              <a:solidFill>
                <a:schemeClr val="tx2">
                  <a:lumMod val="75000"/>
                </a:schemeClr>
              </a:solidFill>
            </a:endParaRPr>
          </a:p>
          <a:p>
            <a:pPr>
              <a:lnSpc>
                <a:spcPct val="90000"/>
              </a:lnSpc>
              <a:buFont typeface="Wingdings" pitchFamily="2" charset="2"/>
              <a:buChar char="q"/>
            </a:pPr>
            <a:r>
              <a:rPr lang="tr-TR" altLang="tr-TR" dirty="0">
                <a:solidFill>
                  <a:schemeClr val="tx2">
                    <a:lumMod val="75000"/>
                  </a:schemeClr>
                </a:solidFill>
              </a:rPr>
              <a:t>Sosyal Bilimler Liseleri </a:t>
            </a:r>
            <a:r>
              <a:rPr lang="tr-TR" altLang="tr-TR" dirty="0" smtClean="0">
                <a:solidFill>
                  <a:schemeClr val="tx2">
                    <a:lumMod val="75000"/>
                  </a:schemeClr>
                </a:solidFill>
              </a:rPr>
              <a:t>üniversite </a:t>
            </a:r>
            <a:r>
              <a:rPr lang="tr-TR" altLang="tr-TR" dirty="0">
                <a:solidFill>
                  <a:schemeClr val="tx2">
                    <a:lumMod val="75000"/>
                  </a:schemeClr>
                </a:solidFill>
              </a:rPr>
              <a:t>yerleştirme sınavları konusunda istatistikleri </a:t>
            </a:r>
            <a:r>
              <a:rPr lang="tr-TR" altLang="tr-TR" dirty="0" smtClean="0">
                <a:solidFill>
                  <a:schemeClr val="tx2">
                    <a:lumMod val="75000"/>
                  </a:schemeClr>
                </a:solidFill>
              </a:rPr>
              <a:t>oldukça yüksektir.</a:t>
            </a:r>
          </a:p>
        </p:txBody>
      </p:sp>
      <p:sp>
        <p:nvSpPr>
          <p:cNvPr id="5" name="Rectangle 2"/>
          <p:cNvSpPr>
            <a:spLocks noGrp="1" noChangeArrowheads="1"/>
          </p:cNvSpPr>
          <p:nvPr>
            <p:ph type="title"/>
          </p:nvPr>
        </p:nvSpPr>
        <p:spPr>
          <a:xfrm>
            <a:off x="755576" y="0"/>
            <a:ext cx="8532813" cy="1093788"/>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fontAlgn="auto" hangingPunct="1">
              <a:spcAft>
                <a:spcPts val="0"/>
              </a:spcAft>
              <a:defRPr/>
            </a:pPr>
            <a:r>
              <a:rPr lang="tr-TR" sz="55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SOSYAL BİLİMLER LİSELERİ</a:t>
            </a:r>
            <a:endParaRPr lang="tr-TR" sz="55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 name="Picture 2" descr="D:\REHBERLİK-2\e dergi resimler-2\diğer\kumsaati.bmp"/>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87824" y="4437112"/>
            <a:ext cx="3312368" cy="208823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5 Veri Yer Tutucusu"/>
          <p:cNvSpPr>
            <a:spLocks noGrp="1"/>
          </p:cNvSpPr>
          <p:nvPr>
            <p:ph type="dt" sz="half" idx="10"/>
          </p:nvPr>
        </p:nvSpPr>
        <p:spPr/>
        <p:txBody>
          <a:bodyPr/>
          <a:lstStyle/>
          <a:p>
            <a:fld id="{DA1947FE-74F0-44E8-BEE8-D341F0F72E90}" type="datetime1">
              <a:rPr lang="tr-TR" smtClean="0"/>
              <a:pPr/>
              <a:t>24.04.2023</a:t>
            </a:fld>
            <a:endParaRPr lang="tr-TR"/>
          </a:p>
        </p:txBody>
      </p:sp>
      <p:sp>
        <p:nvSpPr>
          <p:cNvPr id="8" name="7 Altbilgi Yer Tutucusu"/>
          <p:cNvSpPr>
            <a:spLocks noGrp="1"/>
          </p:cNvSpPr>
          <p:nvPr>
            <p:ph type="ftr" sz="quarter" idx="12"/>
          </p:nvPr>
        </p:nvSpPr>
        <p:spPr/>
        <p:txBody>
          <a:bodyPr/>
          <a:lstStyle/>
          <a:p>
            <a:r>
              <a:rPr lang="tr-TR" smtClean="0"/>
              <a:t>N.ÜNLÜ</a:t>
            </a:r>
            <a:endParaRPr lang="tr-TR"/>
          </a:p>
        </p:txBody>
      </p:sp>
      <p:sp>
        <p:nvSpPr>
          <p:cNvPr id="9" name="8 Slayt Numarası Yer Tutucusu"/>
          <p:cNvSpPr>
            <a:spLocks noGrp="1"/>
          </p:cNvSpPr>
          <p:nvPr>
            <p:ph type="sldNum" sz="quarter" idx="11"/>
          </p:nvPr>
        </p:nvSpPr>
        <p:spPr/>
        <p:txBody>
          <a:bodyPr/>
          <a:lstStyle/>
          <a:p>
            <a:fld id="{F302176B-0E47-46AC-8F43-DAB4B8A37D06}" type="slidenum">
              <a:rPr lang="tr-TR" smtClean="0"/>
              <a:pPr/>
              <a:t>7</a:t>
            </a:fld>
            <a:endParaRPr lang="tr-TR"/>
          </a:p>
        </p:txBody>
      </p:sp>
    </p:spTree>
    <p:extLst>
      <p:ext uri="{BB962C8B-B14F-4D97-AF65-F5344CB8AC3E}">
        <p14:creationId xmlns:p14="http://schemas.microsoft.com/office/powerpoint/2010/main" val="1254851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8568952" cy="1143000"/>
          </a:xfrm>
        </p:spPr>
        <p:txBody>
          <a:bodyPr/>
          <a:lstStyle/>
          <a:p>
            <a:r>
              <a:rPr lang="tr-TR" sz="4000" dirty="0" smtClean="0">
                <a:solidFill>
                  <a:srgbClr val="FF0000"/>
                </a:solidFill>
              </a:rPr>
              <a:t>İzmir Merkezi Sosyal Bilimler Liseleri</a:t>
            </a:r>
            <a:endParaRPr lang="tr-TR" sz="4000" dirty="0">
              <a:solidFill>
                <a:srgbClr val="FF0000"/>
              </a:solidFill>
            </a:endParaRPr>
          </a:p>
        </p:txBody>
      </p:sp>
      <p:graphicFrame>
        <p:nvGraphicFramePr>
          <p:cNvPr id="4" name="3 Tablo"/>
          <p:cNvGraphicFramePr>
            <a:graphicFrameLocks noGrp="1"/>
          </p:cNvGraphicFramePr>
          <p:nvPr/>
        </p:nvGraphicFramePr>
        <p:xfrm>
          <a:off x="539553" y="2132856"/>
          <a:ext cx="8136902" cy="1296424"/>
        </p:xfrm>
        <a:graphic>
          <a:graphicData uri="http://schemas.openxmlformats.org/drawingml/2006/table">
            <a:tbl>
              <a:tblPr/>
              <a:tblGrid>
                <a:gridCol w="1152127"/>
                <a:gridCol w="619133"/>
                <a:gridCol w="885630"/>
                <a:gridCol w="885630"/>
                <a:gridCol w="885630"/>
                <a:gridCol w="936494"/>
                <a:gridCol w="885630"/>
                <a:gridCol w="885630"/>
                <a:gridCol w="1000998"/>
              </a:tblGrid>
              <a:tr h="483650">
                <a:tc>
                  <a:txBody>
                    <a:bodyPr/>
                    <a:lstStyle/>
                    <a:p>
                      <a:pPr algn="l" fontAlgn="b"/>
                      <a:r>
                        <a:rPr lang="tr-TR" sz="1400" dirty="0" smtClean="0">
                          <a:solidFill>
                            <a:srgbClr val="FF0000"/>
                          </a:solidFill>
                        </a:rPr>
                        <a:t>Okul Adı</a:t>
                      </a:r>
                      <a:endParaRPr lang="tr-TR" sz="1400" dirty="0">
                        <a:solidFill>
                          <a:srgbClr val="FF0000"/>
                        </a:solidFill>
                      </a:endParaRPr>
                    </a:p>
                  </a:txBody>
                  <a:tcPr marL="69093" marR="69093" marT="34546" marB="3454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tr-TR" sz="1400" dirty="0">
                          <a:solidFill>
                            <a:srgbClr val="FF0000"/>
                          </a:solidFill>
                        </a:rPr>
                        <a:t>Süre</a:t>
                      </a:r>
                    </a:p>
                  </a:txBody>
                  <a:tcPr marL="69093" marR="69093" marT="34546" marB="3454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tr-TR" sz="1400" dirty="0">
                          <a:solidFill>
                            <a:srgbClr val="FF0000"/>
                          </a:solidFill>
                        </a:rPr>
                        <a:t>Yerleş.</a:t>
                      </a:r>
                      <a:br>
                        <a:rPr lang="tr-TR" sz="1400" dirty="0">
                          <a:solidFill>
                            <a:srgbClr val="FF0000"/>
                          </a:solidFill>
                        </a:rPr>
                      </a:br>
                      <a:r>
                        <a:rPr lang="tr-TR" sz="1400" dirty="0">
                          <a:solidFill>
                            <a:srgbClr val="FF0000"/>
                          </a:solidFill>
                        </a:rPr>
                        <a:t>Şekli</a:t>
                      </a:r>
                    </a:p>
                  </a:txBody>
                  <a:tcPr marL="69093" marR="69093" marT="34546" marB="3454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tr-TR" sz="1400" dirty="0">
                          <a:solidFill>
                            <a:srgbClr val="FF0000"/>
                          </a:solidFill>
                        </a:rPr>
                        <a:t>Dil</a:t>
                      </a:r>
                    </a:p>
                  </a:txBody>
                  <a:tcPr marL="69093" marR="69093" marT="34546" marB="3454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tr-TR" sz="1400" dirty="0" err="1">
                          <a:solidFill>
                            <a:srgbClr val="FF0000"/>
                          </a:solidFill>
                        </a:rPr>
                        <a:t>Öğrt</a:t>
                      </a:r>
                      <a:r>
                        <a:rPr lang="tr-TR" sz="1400" dirty="0">
                          <a:solidFill>
                            <a:srgbClr val="FF0000"/>
                          </a:solidFill>
                        </a:rPr>
                        <a:t>.</a:t>
                      </a:r>
                      <a:br>
                        <a:rPr lang="tr-TR" sz="1400" dirty="0">
                          <a:solidFill>
                            <a:srgbClr val="FF0000"/>
                          </a:solidFill>
                        </a:rPr>
                      </a:br>
                      <a:r>
                        <a:rPr lang="tr-TR" sz="1400" dirty="0">
                          <a:solidFill>
                            <a:srgbClr val="FF0000"/>
                          </a:solidFill>
                        </a:rPr>
                        <a:t>Şekli</a:t>
                      </a:r>
                    </a:p>
                  </a:txBody>
                  <a:tcPr marL="69093" marR="69093" marT="34546" marB="3454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tr-TR" sz="1400" dirty="0">
                          <a:solidFill>
                            <a:srgbClr val="FF0000"/>
                          </a:solidFill>
                        </a:rPr>
                        <a:t>Yurt</a:t>
                      </a:r>
                    </a:p>
                  </a:txBody>
                  <a:tcPr marL="69093" marR="69093" marT="34546" marB="3454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tr-TR" sz="1400" dirty="0">
                          <a:solidFill>
                            <a:srgbClr val="FF0000"/>
                          </a:solidFill>
                        </a:rPr>
                        <a:t>Taban</a:t>
                      </a:r>
                      <a:br>
                        <a:rPr lang="tr-TR" sz="1400" dirty="0">
                          <a:solidFill>
                            <a:srgbClr val="FF0000"/>
                          </a:solidFill>
                        </a:rPr>
                      </a:br>
                      <a:r>
                        <a:rPr lang="tr-TR" sz="1400" dirty="0">
                          <a:solidFill>
                            <a:srgbClr val="FF0000"/>
                          </a:solidFill>
                        </a:rPr>
                        <a:t>Puan</a:t>
                      </a:r>
                    </a:p>
                  </a:txBody>
                  <a:tcPr marL="69093" marR="69093" marT="34546" marB="3454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tr-TR" sz="1400" dirty="0">
                          <a:solidFill>
                            <a:srgbClr val="FF0000"/>
                          </a:solidFill>
                        </a:rPr>
                        <a:t>2019</a:t>
                      </a:r>
                      <a:br>
                        <a:rPr lang="tr-TR" sz="1400" dirty="0">
                          <a:solidFill>
                            <a:srgbClr val="FF0000"/>
                          </a:solidFill>
                        </a:rPr>
                      </a:br>
                      <a:r>
                        <a:rPr lang="tr-TR" sz="1400" dirty="0">
                          <a:solidFill>
                            <a:srgbClr val="FF0000"/>
                          </a:solidFill>
                        </a:rPr>
                        <a:t>Y.Dilim</a:t>
                      </a:r>
                    </a:p>
                  </a:txBody>
                  <a:tcPr marL="69093" marR="69093" marT="34546" marB="3454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tr-TR" sz="1400" dirty="0">
                          <a:solidFill>
                            <a:srgbClr val="FF0000"/>
                          </a:solidFill>
                        </a:rPr>
                        <a:t>2020</a:t>
                      </a:r>
                      <a:br>
                        <a:rPr lang="tr-TR" sz="1400" dirty="0">
                          <a:solidFill>
                            <a:srgbClr val="FF0000"/>
                          </a:solidFill>
                        </a:rPr>
                      </a:br>
                      <a:r>
                        <a:rPr lang="tr-TR" sz="1400" dirty="0" smtClean="0">
                          <a:solidFill>
                            <a:srgbClr val="FF0000"/>
                          </a:solidFill>
                        </a:rPr>
                        <a:t>Kontenjan</a:t>
                      </a:r>
                      <a:endParaRPr lang="tr-TR" sz="1400" dirty="0">
                        <a:solidFill>
                          <a:srgbClr val="FF0000"/>
                        </a:solidFill>
                      </a:endParaRPr>
                    </a:p>
                  </a:txBody>
                  <a:tcPr marL="69093" marR="69093" marT="34546" marB="3454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83650">
                <a:tc>
                  <a:txBody>
                    <a:bodyPr/>
                    <a:lstStyle/>
                    <a:p>
                      <a:pPr algn="ctr" fontAlgn="b"/>
                      <a:r>
                        <a:rPr lang="tr-TR" sz="1200" b="1" dirty="0" smtClean="0"/>
                        <a:t>Buca Mehmet Akif Ersoy </a:t>
                      </a:r>
                      <a:r>
                        <a:rPr lang="tr-TR" sz="1200" b="1" dirty="0" smtClean="0">
                          <a:solidFill>
                            <a:schemeClr val="tx1"/>
                          </a:solidFill>
                        </a:rPr>
                        <a:t>Sosyal Bilimler Lisesi</a:t>
                      </a:r>
                      <a:endParaRPr lang="tr-TR" sz="1200" b="1" dirty="0">
                        <a:solidFill>
                          <a:schemeClr val="tx1"/>
                        </a:solidFill>
                      </a:endParaRPr>
                    </a:p>
                  </a:txBody>
                  <a:tcPr marL="69093" marR="69093" marT="34546" marB="345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5 Yıl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Merkezi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Karma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422.6840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a:t>8.55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tr-TR" sz="1200" dirty="0"/>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6" name="5 Veri Yer Tutucusu"/>
          <p:cNvSpPr>
            <a:spLocks noGrp="1"/>
          </p:cNvSpPr>
          <p:nvPr>
            <p:ph type="dt" sz="half" idx="10"/>
          </p:nvPr>
        </p:nvSpPr>
        <p:spPr/>
        <p:txBody>
          <a:bodyPr/>
          <a:lstStyle/>
          <a:p>
            <a:fld id="{6A334BCC-3E61-4F39-930E-966FF378AC53}" type="datetime1">
              <a:rPr lang="tr-TR" smtClean="0"/>
              <a:pPr/>
              <a:t>24.04.2023</a:t>
            </a:fld>
            <a:endParaRPr lang="tr-TR"/>
          </a:p>
        </p:txBody>
      </p:sp>
      <p:sp>
        <p:nvSpPr>
          <p:cNvPr id="7" name="6 Altbilgi Yer Tutucusu"/>
          <p:cNvSpPr>
            <a:spLocks noGrp="1"/>
          </p:cNvSpPr>
          <p:nvPr>
            <p:ph type="ftr" sz="quarter" idx="12"/>
          </p:nvPr>
        </p:nvSpPr>
        <p:spPr/>
        <p:txBody>
          <a:bodyPr/>
          <a:lstStyle/>
          <a:p>
            <a:r>
              <a:rPr lang="tr-TR" smtClean="0"/>
              <a:t>N.ÜNLÜ</a:t>
            </a:r>
            <a:endParaRPr lang="tr-TR"/>
          </a:p>
        </p:txBody>
      </p:sp>
      <p:sp>
        <p:nvSpPr>
          <p:cNvPr id="8" name="7 Slayt Numarası Yer Tutucusu"/>
          <p:cNvSpPr>
            <a:spLocks noGrp="1"/>
          </p:cNvSpPr>
          <p:nvPr>
            <p:ph type="sldNum" sz="quarter" idx="11"/>
          </p:nvPr>
        </p:nvSpPr>
        <p:spPr/>
        <p:txBody>
          <a:bodyPr/>
          <a:lstStyle/>
          <a:p>
            <a:fld id="{F302176B-0E47-46AC-8F43-DAB4B8A37D06}" type="slidenum">
              <a:rPr lang="tr-TR" smtClean="0"/>
              <a:pPr/>
              <a:t>8</a:t>
            </a:fld>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431800" y="1557338"/>
            <a:ext cx="8712200" cy="4456112"/>
          </a:xfrm>
        </p:spPr>
        <p:txBody>
          <a:bodyPr>
            <a:normAutofit lnSpcReduction="10000"/>
          </a:bodyPr>
          <a:lstStyle/>
          <a:p>
            <a:pPr eaLnBrk="1" hangingPunct="1">
              <a:lnSpc>
                <a:spcPct val="150000"/>
              </a:lnSpc>
              <a:buFont typeface="Wingdings" pitchFamily="2" charset="2"/>
              <a:buChar char="q"/>
            </a:pPr>
            <a:r>
              <a:rPr lang="tr-TR" altLang="tr-TR" sz="2400" dirty="0" smtClean="0">
                <a:solidFill>
                  <a:schemeClr val="tx2">
                    <a:lumMod val="75000"/>
                  </a:schemeClr>
                </a:solidFill>
              </a:rPr>
              <a:t>Okulun amaçları; öğrencilerin ilgi, yetenek ve başarılarına göre yüksek öğretim programlarına hazırlanmalarını, yabancı dili, dünyadaki bilimsel ve teknolojik gelişmeleri izleyebilecek düzeyde öğrenmelerini sağlamaktır.</a:t>
            </a:r>
          </a:p>
          <a:p>
            <a:pPr eaLnBrk="1" hangingPunct="1">
              <a:lnSpc>
                <a:spcPct val="150000"/>
              </a:lnSpc>
              <a:buFont typeface="Wingdings" pitchFamily="2" charset="2"/>
              <a:buChar char="q"/>
            </a:pPr>
            <a:r>
              <a:rPr lang="tr-TR" altLang="tr-TR" sz="2400" dirty="0" smtClean="0">
                <a:solidFill>
                  <a:schemeClr val="tx2">
                    <a:lumMod val="75000"/>
                  </a:schemeClr>
                </a:solidFill>
              </a:rPr>
              <a:t>Öğrenim süreleri 4 yıldır.</a:t>
            </a:r>
          </a:p>
          <a:p>
            <a:pPr algn="just" eaLnBrk="1" hangingPunct="1">
              <a:lnSpc>
                <a:spcPct val="150000"/>
              </a:lnSpc>
              <a:buFont typeface="Wingdings" pitchFamily="2" charset="2"/>
              <a:buChar char="q"/>
            </a:pPr>
            <a:r>
              <a:rPr lang="tr-TR" altLang="tr-TR" sz="2400" dirty="0" smtClean="0">
                <a:solidFill>
                  <a:schemeClr val="tx2">
                    <a:lumMod val="75000"/>
                  </a:schemeClr>
                </a:solidFill>
              </a:rPr>
              <a:t>Sınav ile öğrenci alan köklü </a:t>
            </a:r>
            <a:r>
              <a:rPr lang="tr-TR" altLang="tr-TR" sz="2400" dirty="0" smtClean="0">
                <a:solidFill>
                  <a:schemeClr val="tx2">
                    <a:lumMod val="75000"/>
                  </a:schemeClr>
                </a:solidFill>
              </a:rPr>
              <a:t>Anadolu liselerin </a:t>
            </a:r>
            <a:r>
              <a:rPr lang="tr-TR" altLang="tr-TR" sz="2400" dirty="0" smtClean="0">
                <a:solidFill>
                  <a:schemeClr val="tx2">
                    <a:lumMod val="75000"/>
                  </a:schemeClr>
                </a:solidFill>
              </a:rPr>
              <a:t>LGS </a:t>
            </a:r>
            <a:r>
              <a:rPr lang="tr-TR" altLang="tr-TR" sz="2400" dirty="0" smtClean="0">
                <a:solidFill>
                  <a:schemeClr val="tx2">
                    <a:lumMod val="75000"/>
                  </a:schemeClr>
                </a:solidFill>
              </a:rPr>
              <a:t>puanları ortalama </a:t>
            </a:r>
            <a:r>
              <a:rPr lang="tr-TR" altLang="tr-TR" sz="2400" dirty="0" smtClean="0">
                <a:solidFill>
                  <a:schemeClr val="tx2">
                    <a:lumMod val="75000"/>
                  </a:schemeClr>
                </a:solidFill>
              </a:rPr>
              <a:t>430-500 </a:t>
            </a:r>
            <a:r>
              <a:rPr lang="tr-TR" altLang="tr-TR" sz="2400" dirty="0" smtClean="0">
                <a:solidFill>
                  <a:schemeClr val="tx2">
                    <a:lumMod val="75000"/>
                  </a:schemeClr>
                </a:solidFill>
              </a:rPr>
              <a:t>arasında olup Mezunların Üniversitelere yerleşme oranı yüksektir.</a:t>
            </a:r>
          </a:p>
          <a:p>
            <a:pPr algn="just" eaLnBrk="1" hangingPunct="1">
              <a:buFont typeface="Wingdings" pitchFamily="2" charset="2"/>
              <a:buChar char="q"/>
            </a:pPr>
            <a:endParaRPr lang="tr-TR" altLang="tr-TR" sz="2400" dirty="0" smtClean="0">
              <a:solidFill>
                <a:schemeClr val="tx2">
                  <a:lumMod val="75000"/>
                </a:schemeClr>
              </a:solidFill>
            </a:endParaRPr>
          </a:p>
          <a:p>
            <a:pPr eaLnBrk="1" hangingPunct="1">
              <a:buFontTx/>
              <a:buNone/>
            </a:pPr>
            <a:endParaRPr lang="tr-TR" altLang="tr-TR" sz="2400" dirty="0" smtClean="0">
              <a:solidFill>
                <a:schemeClr val="tx2">
                  <a:lumMod val="75000"/>
                </a:schemeClr>
              </a:solidFill>
            </a:endParaRPr>
          </a:p>
        </p:txBody>
      </p:sp>
      <p:sp>
        <p:nvSpPr>
          <p:cNvPr id="6" name="Rectangle 2"/>
          <p:cNvSpPr>
            <a:spLocks noGrp="1" noChangeArrowheads="1"/>
          </p:cNvSpPr>
          <p:nvPr>
            <p:ph type="title"/>
          </p:nvPr>
        </p:nvSpPr>
        <p:spPr>
          <a:xfrm>
            <a:off x="611560" y="93916"/>
            <a:ext cx="8243887" cy="949325"/>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r>
              <a:rPr lang="tr-TR" altLang="tr-TR"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LİSELERİ</a:t>
            </a:r>
          </a:p>
        </p:txBody>
      </p:sp>
      <p:sp>
        <p:nvSpPr>
          <p:cNvPr id="4" name="3 Veri Yer Tutucusu"/>
          <p:cNvSpPr>
            <a:spLocks noGrp="1"/>
          </p:cNvSpPr>
          <p:nvPr>
            <p:ph type="dt" sz="half" idx="10"/>
          </p:nvPr>
        </p:nvSpPr>
        <p:spPr/>
        <p:txBody>
          <a:bodyPr/>
          <a:lstStyle/>
          <a:p>
            <a:fld id="{58754B9D-8291-44A8-A3C2-3B4D6C290D44}" type="datetime1">
              <a:rPr lang="tr-TR" smtClean="0"/>
              <a:pPr/>
              <a:t>24.04.2023</a:t>
            </a:fld>
            <a:endParaRPr lang="tr-TR"/>
          </a:p>
        </p:txBody>
      </p:sp>
      <p:sp>
        <p:nvSpPr>
          <p:cNvPr id="7" name="6 Altbilgi Yer Tutucusu"/>
          <p:cNvSpPr>
            <a:spLocks noGrp="1"/>
          </p:cNvSpPr>
          <p:nvPr>
            <p:ph type="ftr" sz="quarter" idx="12"/>
          </p:nvPr>
        </p:nvSpPr>
        <p:spPr/>
        <p:txBody>
          <a:bodyPr/>
          <a:lstStyle/>
          <a:p>
            <a:r>
              <a:rPr lang="tr-TR" dirty="0" smtClean="0"/>
              <a:t>N.ÜNLÜ</a:t>
            </a:r>
            <a:endParaRPr lang="tr-TR" dirty="0"/>
          </a:p>
        </p:txBody>
      </p:sp>
      <p:sp>
        <p:nvSpPr>
          <p:cNvPr id="8" name="7 Slayt Numarası Yer Tutucusu"/>
          <p:cNvSpPr>
            <a:spLocks noGrp="1"/>
          </p:cNvSpPr>
          <p:nvPr>
            <p:ph type="sldNum" sz="quarter" idx="11"/>
          </p:nvPr>
        </p:nvSpPr>
        <p:spPr/>
        <p:txBody>
          <a:bodyPr/>
          <a:lstStyle/>
          <a:p>
            <a:fld id="{F302176B-0E47-46AC-8F43-DAB4B8A37D06}" type="slidenum">
              <a:rPr lang="tr-TR" smtClean="0"/>
              <a:pPr/>
              <a:t>9</a:t>
            </a:fld>
            <a:endParaRPr lang="tr-TR"/>
          </a:p>
        </p:txBody>
      </p:sp>
    </p:spTree>
    <p:extLst>
      <p:ext uri="{BB962C8B-B14F-4D97-AF65-F5344CB8AC3E}">
        <p14:creationId xmlns:p14="http://schemas.microsoft.com/office/powerpoint/2010/main" val="939648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TC101859868[[fn=Sıcaklık]]</Template>
  <TotalTime>1102</TotalTime>
  <Words>2766</Words>
  <Application>Microsoft Office PowerPoint</Application>
  <PresentationFormat>Ekran Gösterisi (4:3)</PresentationFormat>
  <Paragraphs>848</Paragraphs>
  <Slides>34</Slides>
  <Notes>1</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Thermal</vt:lpstr>
      <vt:lpstr>2022-2023  ORTAÖĞRETİM (LİSE)  TÜRLERİ TANITIMI </vt:lpstr>
      <vt:lpstr>PowerPoint Sunusu</vt:lpstr>
      <vt:lpstr>PowerPoint Sunusu</vt:lpstr>
      <vt:lpstr>PowerPoint Sunusu</vt:lpstr>
      <vt:lpstr>İzmir’deki Merkezi Fen Liseleri</vt:lpstr>
      <vt:lpstr>SOSYAL BİLİMLER LİSELERİ</vt:lpstr>
      <vt:lpstr>SOSYAL BİLİMLER LİSELERİ</vt:lpstr>
      <vt:lpstr>İzmir Merkezi Sosyal Bilimler Liseleri</vt:lpstr>
      <vt:lpstr>ANADOLU LİSELERİ</vt:lpstr>
      <vt:lpstr>İzmir’deki Merkezi Anadolu Liseleri</vt:lpstr>
      <vt:lpstr>Gaziemir Sınavsız Öğrenci Alan  Anadolu Liseleri</vt:lpstr>
      <vt:lpstr>PowerPoint Sunusu</vt:lpstr>
      <vt:lpstr>PowerPoint Sunusu</vt:lpstr>
      <vt:lpstr> Meslekî ve Teknik Anadolu Liselerine alan tercihi nasıl yapılacak?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ANADOLU İMAM HATİP LİSELERİ</vt:lpstr>
      <vt:lpstr>ANADOLU İMAM HATİP LİSELERİ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Ortaöğretim (Lise) türleri tanıtım semineri</dc:title>
  <dc:creator>enginhoca</dc:creator>
  <cp:lastModifiedBy>Windows Kullanıcısı</cp:lastModifiedBy>
  <cp:revision>106</cp:revision>
  <dcterms:created xsi:type="dcterms:W3CDTF">2014-10-29T11:03:31Z</dcterms:created>
  <dcterms:modified xsi:type="dcterms:W3CDTF">2023-04-24T07:55:43Z</dcterms:modified>
</cp:coreProperties>
</file>